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88" r:id="rId4"/>
    <p:sldId id="287" r:id="rId5"/>
    <p:sldId id="264" r:id="rId6"/>
    <p:sldId id="267" r:id="rId7"/>
    <p:sldId id="265" r:id="rId8"/>
    <p:sldId id="257" r:id="rId9"/>
    <p:sldId id="258" r:id="rId10"/>
    <p:sldId id="268" r:id="rId11"/>
    <p:sldId id="259" r:id="rId12"/>
    <p:sldId id="289" r:id="rId13"/>
    <p:sldId id="270" r:id="rId14"/>
    <p:sldId id="290" r:id="rId15"/>
    <p:sldId id="271" r:id="rId16"/>
    <p:sldId id="291" r:id="rId17"/>
    <p:sldId id="272" r:id="rId18"/>
    <p:sldId id="292" r:id="rId19"/>
    <p:sldId id="260" r:id="rId20"/>
    <p:sldId id="293" r:id="rId21"/>
    <p:sldId id="277" r:id="rId22"/>
    <p:sldId id="278" r:id="rId23"/>
    <p:sldId id="295" r:id="rId24"/>
    <p:sldId id="296" r:id="rId25"/>
    <p:sldId id="294" r:id="rId26"/>
    <p:sldId id="261" r:id="rId27"/>
    <p:sldId id="262" r:id="rId28"/>
    <p:sldId id="297" r:id="rId29"/>
    <p:sldId id="273" r:id="rId30"/>
    <p:sldId id="274" r:id="rId31"/>
    <p:sldId id="299" r:id="rId32"/>
    <p:sldId id="298" r:id="rId33"/>
    <p:sldId id="300" r:id="rId34"/>
    <p:sldId id="301" r:id="rId35"/>
    <p:sldId id="275" r:id="rId36"/>
    <p:sldId id="276" r:id="rId37"/>
    <p:sldId id="302" r:id="rId38"/>
    <p:sldId id="285" r:id="rId39"/>
    <p:sldId id="286" r:id="rId40"/>
    <p:sldId id="279" r:id="rId41"/>
    <p:sldId id="280" r:id="rId42"/>
    <p:sldId id="281" r:id="rId43"/>
    <p:sldId id="282" r:id="rId44"/>
    <p:sldId id="283" r:id="rId4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ectangle à coins arrondis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ectangle à coins arrondis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6705600" y="4206240"/>
            <a:ext cx="960120" cy="457200"/>
          </a:xfrm>
        </p:spPr>
        <p:txBody>
          <a:bodyPr/>
          <a:lstStyle/>
          <a:p>
            <a:fld id="{AA309A6D-C09C-4548-B29A-6CF363A7E532}" type="datetimeFigureOut">
              <a:rPr lang="fr-FR" smtClean="0"/>
              <a:pPr/>
              <a:t>15/10/2018</a:t>
            </a:fld>
            <a:endParaRPr lang="fr-BE"/>
          </a:p>
        </p:txBody>
      </p:sp>
      <p:sp>
        <p:nvSpPr>
          <p:cNvPr id="17" name="Espace réservé du pied de page 16"/>
          <p:cNvSpPr>
            <a:spLocks noGrp="1"/>
          </p:cNvSpPr>
          <p:nvPr>
            <p:ph type="ftr" sz="quarter" idx="11"/>
          </p:nvPr>
        </p:nvSpPr>
        <p:spPr>
          <a:xfrm>
            <a:off x="5410200" y="4205288"/>
            <a:ext cx="1295400" cy="457200"/>
          </a:xfrm>
        </p:spPr>
        <p:txBody>
          <a:bodyPr/>
          <a:lstStyle/>
          <a:p>
            <a:endParaRPr lang="fr-BE"/>
          </a:p>
        </p:txBody>
      </p:sp>
      <p:sp>
        <p:nvSpPr>
          <p:cNvPr id="29" name="Espace réservé du numéro de diapositive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1143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143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81000" y="1143000"/>
            <a:ext cx="8382000" cy="1069848"/>
          </a:xfrm>
        </p:spPr>
        <p:txBody>
          <a:bodyPr anchor="ctr"/>
          <a:lstStyle>
            <a:lvl1pPr>
              <a:defRPr sz="4000" b="0" i="0"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e la date 25"/>
          <p:cNvSpPr>
            <a:spLocks noGrp="1"/>
          </p:cNvSpPr>
          <p:nvPr>
            <p:ph type="dt" sz="half" idx="10"/>
          </p:nvPr>
        </p:nvSpPr>
        <p:spPr/>
        <p:txBody>
          <a:bodyPr rtlCol="0"/>
          <a:lstStyle/>
          <a:p>
            <a:fld id="{AA309A6D-C09C-4548-B29A-6CF363A7E532}" type="datetimeFigureOut">
              <a:rPr lang="fr-FR" smtClean="0"/>
              <a:pPr/>
              <a:t>15/10/2018</a:t>
            </a:fld>
            <a:endParaRPr lang="fr-BE"/>
          </a:p>
        </p:txBody>
      </p:sp>
      <p:sp>
        <p:nvSpPr>
          <p:cNvPr id="27" name="Espace réservé du numéro de diapositive 26"/>
          <p:cNvSpPr>
            <a:spLocks noGrp="1"/>
          </p:cNvSpPr>
          <p:nvPr>
            <p:ph type="sldNum" sz="quarter" idx="11"/>
          </p:nvPr>
        </p:nvSpPr>
        <p:spPr/>
        <p:txBody>
          <a:bodyPr rtlCol="0"/>
          <a:lstStyle/>
          <a:p>
            <a:fld id="{CF4668DC-857F-487D-BFFA-8C0CA5037977}" type="slidenum">
              <a:rPr lang="fr-BE" smtClean="0"/>
              <a:pPr/>
              <a:t>‹N°›</a:t>
            </a:fld>
            <a:endParaRPr lang="fr-BE"/>
          </a:p>
        </p:txBody>
      </p:sp>
      <p:sp>
        <p:nvSpPr>
          <p:cNvPr id="28" name="Espace réservé du pied de page 27"/>
          <p:cNvSpPr>
            <a:spLocks noGrp="1"/>
          </p:cNvSpPr>
          <p:nvPr>
            <p:ph type="ftr" sz="quarter" idx="12"/>
          </p:nvPr>
        </p:nvSpPr>
        <p:spPr/>
        <p:txBody>
          <a:bodyPr rtlCol="0"/>
          <a:lstStyle/>
          <a:p>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a:xfrm>
            <a:off x="6583680" y="612648"/>
            <a:ext cx="957264" cy="457200"/>
          </a:xfrm>
        </p:spPr>
        <p:txBody>
          <a:bodyPr/>
          <a:lstStyle/>
          <a:p>
            <a:fld id="{AA309A6D-C09C-4548-B29A-6CF363A7E532}" type="datetimeFigureOut">
              <a:rPr lang="fr-FR" smtClean="0"/>
              <a:pPr/>
              <a:t>15/10/2018</a:t>
            </a:fld>
            <a:endParaRPr lang="fr-BE"/>
          </a:p>
        </p:txBody>
      </p:sp>
      <p:sp>
        <p:nvSpPr>
          <p:cNvPr id="4" name="Espace réservé du pied de page 3"/>
          <p:cNvSpPr>
            <a:spLocks noGrp="1"/>
          </p:cNvSpPr>
          <p:nvPr>
            <p:ph type="ftr" sz="quarter" idx="11"/>
          </p:nvPr>
        </p:nvSpPr>
        <p:spPr>
          <a:xfrm>
            <a:off x="5257800" y="612648"/>
            <a:ext cx="1325880" cy="457200"/>
          </a:xfrm>
        </p:spPr>
        <p:txBody>
          <a:bodyPr/>
          <a:lstStyle/>
          <a:p>
            <a:endParaRPr lang="fr-BE"/>
          </a:p>
        </p:txBody>
      </p:sp>
      <p:sp>
        <p:nvSpPr>
          <p:cNvPr id="5" name="Espace réservé du numéro de diapositive 4"/>
          <p:cNvSpPr>
            <a:spLocks noGrp="1"/>
          </p:cNvSpPr>
          <p:nvPr>
            <p:ph type="sldNum" sz="quarter" idx="12"/>
          </p:nvPr>
        </p:nvSpPr>
        <p:spPr>
          <a:xfrm>
            <a:off x="8174736" y="2272"/>
            <a:ext cx="762000" cy="365760"/>
          </a:xfrm>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353496" y="1101970"/>
            <a:ext cx="3383280" cy="877824"/>
          </a:xfrm>
        </p:spPr>
        <p:txBody>
          <a:bodyPr anchor="b"/>
          <a:lstStyle>
            <a:lvl1pPr algn="l">
              <a:buNone/>
              <a:defRPr sz="1800" b="1"/>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15/10/2018</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ectangle à coins arrondis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ectangle à coins arrondis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space réservé du titre 21"/>
          <p:cNvSpPr>
            <a:spLocks noGrp="1"/>
          </p:cNvSpPr>
          <p:nvPr>
            <p:ph type="title"/>
          </p:nvPr>
        </p:nvSpPr>
        <p:spPr>
          <a:xfrm>
            <a:off x="457200" y="1143000"/>
            <a:ext cx="8229600" cy="1066800"/>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AA309A6D-C09C-4548-B29A-6CF363A7E532}" type="datetimeFigureOut">
              <a:rPr lang="fr-FR" smtClean="0"/>
              <a:pPr/>
              <a:t>15/10/2018</a:t>
            </a:fld>
            <a:endParaRPr lang="fr-BE"/>
          </a:p>
        </p:txBody>
      </p:sp>
      <p:sp>
        <p:nvSpPr>
          <p:cNvPr id="3" name="Espace réservé du pied de page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fr-BE"/>
          </a:p>
        </p:txBody>
      </p:sp>
      <p:sp>
        <p:nvSpPr>
          <p:cNvPr id="23" name="Espace réservé du numéro de diapositive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60040" y="2130425"/>
            <a:ext cx="7772400" cy="1470025"/>
          </a:xfrm>
        </p:spPr>
        <p:txBody>
          <a:bodyPr/>
          <a:lstStyle/>
          <a:p>
            <a:r>
              <a:rPr lang="en-GB" dirty="0" smtClean="0"/>
              <a:t>Introduction à la santé public </a:t>
            </a:r>
            <a:endParaRPr lang="en-GB" dirty="0"/>
          </a:p>
        </p:txBody>
      </p:sp>
      <p:sp>
        <p:nvSpPr>
          <p:cNvPr id="3" name="Sous-titre 2"/>
          <p:cNvSpPr>
            <a:spLocks noGrp="1"/>
          </p:cNvSpPr>
          <p:nvPr>
            <p:ph type="subTitle" idx="1"/>
          </p:nvPr>
        </p:nvSpPr>
        <p:spPr/>
        <p:txBody>
          <a:bodyPr/>
          <a:lstStyle/>
          <a:p>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lnSpcReduction="10000"/>
          </a:bodyPr>
          <a:lstStyle/>
          <a:p>
            <a:r>
              <a:rPr lang="fr-FR" dirty="0" smtClean="0"/>
              <a:t>Son champ d’action est vaste couvre tous les efforts sociaux, politiques, organisationnels qui sont destinés à améliorer la santé de groupes ou de populations entières. </a:t>
            </a:r>
          </a:p>
          <a:p>
            <a:endParaRPr lang="fr-FR" dirty="0" smtClean="0"/>
          </a:p>
          <a:p>
            <a:r>
              <a:rPr lang="fr-FR" dirty="0" smtClean="0"/>
              <a:t>Ceci inclut toutes les approches organisées, tous les systèmes de promotion de la santé, de prévention des maladies, de lutte contre la maladie, de réadaptation ou de soins orientés en ce sens.</a:t>
            </a:r>
          </a:p>
          <a:p>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La  démarche de santé publique</a:t>
            </a:r>
            <a:endParaRPr lang="en-GB" dirty="0"/>
          </a:p>
        </p:txBody>
      </p:sp>
      <p:sp>
        <p:nvSpPr>
          <p:cNvPr id="3" name="Espace réservé du contenu 2"/>
          <p:cNvSpPr>
            <a:spLocks noGrp="1"/>
          </p:cNvSpPr>
          <p:nvPr>
            <p:ph idx="1"/>
          </p:nvPr>
        </p:nvSpPr>
        <p:spPr/>
        <p:txBody>
          <a:bodyPr>
            <a:normAutofit/>
          </a:bodyPr>
          <a:lstStyle/>
          <a:p>
            <a:r>
              <a:rPr lang="fr-FR" dirty="0" smtClean="0"/>
              <a:t>La santé publique fait appel à un ensemble de disciplines variés et complémentaires : </a:t>
            </a:r>
            <a:endParaRPr lang="fr-FR" dirty="0" smtClean="0"/>
          </a:p>
          <a:p>
            <a:pPr lvl="2"/>
            <a:r>
              <a:rPr lang="fr-FR" dirty="0" smtClean="0"/>
              <a:t>la </a:t>
            </a:r>
            <a:r>
              <a:rPr lang="fr-FR" dirty="0" smtClean="0"/>
              <a:t>médecine épidémiologique, </a:t>
            </a:r>
            <a:endParaRPr lang="fr-FR" dirty="0" smtClean="0"/>
          </a:p>
          <a:p>
            <a:pPr lvl="2"/>
            <a:r>
              <a:rPr lang="fr-FR" dirty="0" smtClean="0"/>
              <a:t>La médecine sociale </a:t>
            </a:r>
            <a:r>
              <a:rPr lang="fr-FR" dirty="0" smtClean="0"/>
              <a:t>et </a:t>
            </a:r>
            <a:endParaRPr lang="fr-FR" dirty="0" smtClean="0"/>
          </a:p>
          <a:p>
            <a:pPr lvl="2"/>
            <a:r>
              <a:rPr lang="fr-FR" dirty="0" smtClean="0"/>
              <a:t>économique </a:t>
            </a:r>
            <a:r>
              <a:rPr lang="fr-FR" dirty="0" smtClean="0"/>
              <a:t>et </a:t>
            </a:r>
            <a:endParaRPr lang="fr-FR" dirty="0" smtClean="0"/>
          </a:p>
          <a:p>
            <a:r>
              <a:rPr lang="fr-FR" dirty="0" smtClean="0"/>
              <a:t>intègre </a:t>
            </a:r>
            <a:r>
              <a:rPr lang="fr-FR" dirty="0" smtClean="0"/>
              <a:t>diverses notions telles que l’environnement, l’histoire, la culture.</a:t>
            </a:r>
          </a:p>
          <a:p>
            <a:endParaRPr lang="fr-FR" dirty="0" smtClean="0"/>
          </a:p>
          <a:p>
            <a:pPr>
              <a:buNone/>
            </a:pP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La  démarche de santé publique</a:t>
            </a:r>
            <a:endParaRPr lang="en-GB" dirty="0"/>
          </a:p>
        </p:txBody>
      </p:sp>
      <p:sp>
        <p:nvSpPr>
          <p:cNvPr id="3" name="Espace réservé du contenu 2"/>
          <p:cNvSpPr>
            <a:spLocks noGrp="1"/>
          </p:cNvSpPr>
          <p:nvPr>
            <p:ph idx="1"/>
          </p:nvPr>
        </p:nvSpPr>
        <p:spPr/>
        <p:txBody>
          <a:bodyPr>
            <a:normAutofit/>
          </a:bodyPr>
          <a:lstStyle/>
          <a:p>
            <a:r>
              <a:rPr lang="fr-FR" b="1" u="sng" dirty="0" smtClean="0"/>
              <a:t>Une politique de santé publique</a:t>
            </a:r>
            <a:r>
              <a:rPr lang="fr-FR" dirty="0" smtClean="0"/>
              <a:t> est l’ensemble des choix stratégiques des pouvoirs publics pour choisir les champs d’intervention, les objectifs généraux à atteindre et les moyens qui seront engagés. </a:t>
            </a:r>
            <a:endParaRPr lang="fr-FR" dirty="0" smtClean="0"/>
          </a:p>
          <a:p>
            <a:r>
              <a:rPr lang="fr-FR" dirty="0" smtClean="0"/>
              <a:t>Il </a:t>
            </a:r>
            <a:r>
              <a:rPr lang="fr-FR" dirty="0" smtClean="0"/>
              <a:t>s’agit de maintenir ou d’améliorer l’état de santé d’une population.</a:t>
            </a:r>
          </a:p>
          <a:p>
            <a:pPr>
              <a:buNone/>
            </a:pPr>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smtClean="0"/>
              <a:t>La  démarche de santé publique</a:t>
            </a:r>
            <a:endParaRPr lang="en-GB" dirty="0"/>
          </a:p>
        </p:txBody>
      </p:sp>
      <p:sp>
        <p:nvSpPr>
          <p:cNvPr id="3" name="Espace réservé du contenu 2"/>
          <p:cNvSpPr>
            <a:spLocks noGrp="1"/>
          </p:cNvSpPr>
          <p:nvPr>
            <p:ph idx="1"/>
          </p:nvPr>
        </p:nvSpPr>
        <p:spPr/>
        <p:txBody>
          <a:bodyPr>
            <a:normAutofit/>
          </a:bodyPr>
          <a:lstStyle/>
          <a:p>
            <a:r>
              <a:rPr lang="fr-FR" b="1" u="sng" dirty="0" smtClean="0"/>
              <a:t>Un plan de santé publique </a:t>
            </a:r>
            <a:r>
              <a:rPr lang="fr-FR" dirty="0" smtClean="0"/>
              <a:t>est un ensemble de dispositions arrêtées en vue de l’exécution d’un projet et comporte une série de programmes d’actions. </a:t>
            </a:r>
            <a:endParaRPr lang="fr-FR" dirty="0" smtClean="0"/>
          </a:p>
          <a:p>
            <a:r>
              <a:rPr lang="fr-FR" dirty="0" smtClean="0"/>
              <a:t>Il opère </a:t>
            </a:r>
            <a:r>
              <a:rPr lang="fr-FR" dirty="0" smtClean="0"/>
              <a:t>des choix stratégiques en retenant certains types d’intervention plutôt que d’autres et fixe les priorités de son action en les hiérarchisant. </a:t>
            </a:r>
          </a:p>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smtClean="0"/>
              <a:t>La  démarche de santé publique</a:t>
            </a:r>
            <a:endParaRPr lang="en-GB" dirty="0"/>
          </a:p>
        </p:txBody>
      </p:sp>
      <p:sp>
        <p:nvSpPr>
          <p:cNvPr id="3" name="Espace réservé du contenu 2"/>
          <p:cNvSpPr>
            <a:spLocks noGrp="1"/>
          </p:cNvSpPr>
          <p:nvPr>
            <p:ph idx="1"/>
          </p:nvPr>
        </p:nvSpPr>
        <p:spPr/>
        <p:txBody>
          <a:bodyPr>
            <a:normAutofit/>
          </a:bodyPr>
          <a:lstStyle/>
          <a:p>
            <a:r>
              <a:rPr lang="fr-FR" b="1" u="sng" dirty="0" smtClean="0"/>
              <a:t>Un </a:t>
            </a:r>
            <a:r>
              <a:rPr lang="fr-FR" b="1" u="sng" dirty="0" smtClean="0"/>
              <a:t>programme de santé publique</a:t>
            </a:r>
            <a:r>
              <a:rPr lang="fr-FR" dirty="0" smtClean="0"/>
              <a:t> est un ensemble cohérant d’actions pour atteindre des objectifs précis (ex : programme tuberculose</a:t>
            </a:r>
            <a:r>
              <a:rPr lang="fr-FR" dirty="0" smtClean="0"/>
              <a:t>).</a:t>
            </a:r>
          </a:p>
          <a:p>
            <a:endParaRPr lang="fr-FR" dirty="0" smtClean="0"/>
          </a:p>
          <a:p>
            <a:r>
              <a:rPr lang="fr-FR" b="1" u="sng" dirty="0" smtClean="0"/>
              <a:t>Une action de santé publique </a:t>
            </a:r>
            <a:r>
              <a:rPr lang="fr-FR" dirty="0" smtClean="0"/>
              <a:t>est la composante opérationnelle d’un programme ; elle s’inscrit dans les objectifs du programme en définissant un mode d’intervention particulier.</a:t>
            </a:r>
          </a:p>
          <a:p>
            <a:endParaRPr lang="en-GB"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La santé communautaire</a:t>
            </a:r>
            <a:endParaRPr lang="en-GB" dirty="0"/>
          </a:p>
        </p:txBody>
      </p:sp>
      <p:sp>
        <p:nvSpPr>
          <p:cNvPr id="3" name="Espace réservé du contenu 2"/>
          <p:cNvSpPr>
            <a:spLocks noGrp="1"/>
          </p:cNvSpPr>
          <p:nvPr>
            <p:ph idx="1"/>
          </p:nvPr>
        </p:nvSpPr>
        <p:spPr/>
        <p:txBody>
          <a:bodyPr>
            <a:normAutofit/>
          </a:bodyPr>
          <a:lstStyle/>
          <a:p>
            <a:r>
              <a:rPr lang="fr-FR" dirty="0" smtClean="0"/>
              <a:t>L</a:t>
            </a:r>
            <a:r>
              <a:rPr lang="fr-FR" dirty="0" smtClean="0"/>
              <a:t>a santé </a:t>
            </a:r>
            <a:r>
              <a:rPr lang="fr-FR" dirty="0" smtClean="0"/>
              <a:t>communautaire est le processus par lequel les membres d’une collectivité, géographique ou sociale, conscients de leur appartenance à un même groupe, réfléchissent en commun sur les problèmes de leur santé, expriment leurs besoins prioritaires et participent activement à la mise en place, au déroulement et à l’évaluation des activités les plus aptes à répondre à ces priorités. </a:t>
            </a:r>
            <a:endParaRPr lang="fr-FR"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La santé communautaire</a:t>
            </a:r>
            <a:endParaRPr lang="en-GB" dirty="0"/>
          </a:p>
        </p:txBody>
      </p:sp>
      <p:sp>
        <p:nvSpPr>
          <p:cNvPr id="3" name="Espace réservé du contenu 2"/>
          <p:cNvSpPr>
            <a:spLocks noGrp="1"/>
          </p:cNvSpPr>
          <p:nvPr>
            <p:ph idx="1"/>
          </p:nvPr>
        </p:nvSpPr>
        <p:spPr/>
        <p:txBody>
          <a:bodyPr>
            <a:normAutofit/>
          </a:bodyPr>
          <a:lstStyle/>
          <a:p>
            <a:r>
              <a:rPr lang="fr-FR" dirty="0" smtClean="0"/>
              <a:t>Participation  </a:t>
            </a:r>
            <a:r>
              <a:rPr lang="fr-FR" dirty="0" smtClean="0"/>
              <a:t>de toute la collectivité à la gestion de la santé individuelle ou collective. </a:t>
            </a:r>
            <a:endParaRPr lang="fr-FR" dirty="0" smtClean="0"/>
          </a:p>
          <a:p>
            <a:r>
              <a:rPr lang="fr-FR" dirty="0" smtClean="0"/>
              <a:t>Identifier </a:t>
            </a:r>
            <a:r>
              <a:rPr lang="fr-FR" dirty="0" smtClean="0"/>
              <a:t>avec la population les besoins, les comportements néfastes qui sont à l'origine du problème. </a:t>
            </a:r>
            <a:endParaRPr lang="fr-FR" dirty="0" smtClean="0"/>
          </a:p>
          <a:p>
            <a:r>
              <a:rPr lang="fr-FR" dirty="0" smtClean="0"/>
              <a:t>Tenir </a:t>
            </a:r>
            <a:r>
              <a:rPr lang="fr-FR" dirty="0" smtClean="0"/>
              <a:t>compte de l'organisation des pratiques et des attitudes des groupes sociaux.</a:t>
            </a:r>
            <a:endParaRPr lang="en-GB"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LES SOINS PRIMAIRES </a:t>
            </a:r>
            <a:endParaRPr lang="en-GB" dirty="0"/>
          </a:p>
        </p:txBody>
      </p:sp>
      <p:sp>
        <p:nvSpPr>
          <p:cNvPr id="3" name="Espace réservé du contenu 2"/>
          <p:cNvSpPr>
            <a:spLocks noGrp="1"/>
          </p:cNvSpPr>
          <p:nvPr>
            <p:ph idx="1"/>
          </p:nvPr>
        </p:nvSpPr>
        <p:spPr/>
        <p:txBody>
          <a:bodyPr>
            <a:normAutofit fontScale="92500"/>
          </a:bodyPr>
          <a:lstStyle/>
          <a:p>
            <a:r>
              <a:rPr lang="fr-FR" dirty="0" smtClean="0"/>
              <a:t>Le </a:t>
            </a:r>
            <a:r>
              <a:rPr lang="fr-FR" dirty="0" smtClean="0"/>
              <a:t>terme de soins primaires est une adaptation française du "</a:t>
            </a:r>
            <a:r>
              <a:rPr lang="fr-FR" b="1" dirty="0" err="1" smtClean="0"/>
              <a:t>primary</a:t>
            </a:r>
            <a:r>
              <a:rPr lang="fr-FR" b="1" dirty="0" smtClean="0"/>
              <a:t> care</a:t>
            </a:r>
            <a:r>
              <a:rPr lang="fr-FR" dirty="0" smtClean="0"/>
              <a:t>" anglais, terme apparu à la fin des années 1960. </a:t>
            </a:r>
            <a:endParaRPr lang="fr-FR" dirty="0" smtClean="0"/>
          </a:p>
          <a:p>
            <a:r>
              <a:rPr lang="fr-FR" dirty="0" smtClean="0"/>
              <a:t>A </a:t>
            </a:r>
            <a:r>
              <a:rPr lang="fr-FR" dirty="0" smtClean="0"/>
              <a:t>Alma-Ata en 1978, l’Organisation Mondiale de la Santé (OMS) a défini les soins primaires comme "des soins de santé essentiels universellement accessibles à tous les individus et à toutes les familles de la communauté par des moyens qui leur sont acceptables, avec leur pleine participation et à un coût abordable pour la communauté du </a:t>
            </a:r>
            <a:r>
              <a:rPr lang="fr-FR" dirty="0" smtClean="0"/>
              <a:t>pays.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LES SOINS PRIMAIRES </a:t>
            </a:r>
            <a:endParaRPr lang="en-GB" dirty="0"/>
          </a:p>
        </p:txBody>
      </p:sp>
      <p:sp>
        <p:nvSpPr>
          <p:cNvPr id="3" name="Espace réservé du contenu 2"/>
          <p:cNvSpPr>
            <a:spLocks noGrp="1"/>
          </p:cNvSpPr>
          <p:nvPr>
            <p:ph idx="1"/>
          </p:nvPr>
        </p:nvSpPr>
        <p:spPr/>
        <p:txBody>
          <a:bodyPr>
            <a:normAutofit/>
          </a:bodyPr>
          <a:lstStyle/>
          <a:p>
            <a:r>
              <a:rPr lang="fr-FR" dirty="0" smtClean="0"/>
              <a:t>Le </a:t>
            </a:r>
            <a:r>
              <a:rPr lang="fr-FR" dirty="0" smtClean="0"/>
              <a:t>texte précise que les soins de santé primaires font partie intégrante du système de santé d'un pays et qu'ils ont pour vocation de maîtriser les principaux problèmes de santé de la communauté. </a:t>
            </a:r>
            <a:endParaRPr lang="fr-FR" dirty="0" smtClean="0"/>
          </a:p>
          <a:p>
            <a:endParaRPr lang="fr-FR" dirty="0" smtClean="0"/>
          </a:p>
          <a:p>
            <a:r>
              <a:rPr lang="fr-FR" dirty="0" smtClean="0"/>
              <a:t>Il </a:t>
            </a:r>
            <a:r>
              <a:rPr lang="fr-FR" dirty="0" smtClean="0"/>
              <a:t>souligne aussi leur rapport positif coût/efficacité</a:t>
            </a:r>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smtClean="0"/>
              <a:t>LE SYSTEME DE </a:t>
            </a:r>
            <a:r>
              <a:rPr lang="fr-FR" dirty="0" smtClean="0"/>
              <a:t>SANTE</a:t>
            </a:r>
            <a:endParaRPr lang="en-GB" dirty="0"/>
          </a:p>
        </p:txBody>
      </p:sp>
      <p:sp>
        <p:nvSpPr>
          <p:cNvPr id="3" name="Espace réservé du contenu 2"/>
          <p:cNvSpPr>
            <a:spLocks noGrp="1"/>
          </p:cNvSpPr>
          <p:nvPr>
            <p:ph idx="1"/>
          </p:nvPr>
        </p:nvSpPr>
        <p:spPr/>
        <p:txBody>
          <a:bodyPr>
            <a:normAutofit/>
          </a:bodyPr>
          <a:lstStyle/>
          <a:p>
            <a:r>
              <a:rPr lang="fr-FR" dirty="0" smtClean="0"/>
              <a:t>Le système de santé est l’ensemble des organisations, des institutions, des ressources et des personnes dont l’objectif principal est d’améliorer la santé. </a:t>
            </a:r>
            <a:endParaRPr lang="fr-FR" dirty="0" smtClean="0"/>
          </a:p>
          <a:p>
            <a:r>
              <a:rPr lang="fr-FR" dirty="0" smtClean="0"/>
              <a:t>L'OMS le définie comme </a:t>
            </a:r>
            <a:r>
              <a:rPr lang="fr-FR" dirty="0" smtClean="0"/>
              <a:t>« </a:t>
            </a:r>
            <a:r>
              <a:rPr lang="fr-FR" b="1" dirty="0" smtClean="0"/>
              <a:t>toutes les activités</a:t>
            </a:r>
            <a:r>
              <a:rPr lang="fr-FR" dirty="0" smtClean="0"/>
              <a:t>, officielles ou non, qui portent sur les services de santé, mis à la disposition d'une population, et sur l'utilisation de ces services par la population ».</a:t>
            </a:r>
            <a:endParaRPr lang="fr-FR"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lnSpcReduction="10000"/>
          </a:bodyPr>
          <a:lstStyle/>
          <a:p>
            <a:pPr>
              <a:buNone/>
            </a:pPr>
            <a:r>
              <a:rPr lang="fr-FR" u="sng" dirty="0" smtClean="0"/>
              <a:t>Qu’est ce que la santé ?</a:t>
            </a:r>
            <a:r>
              <a:rPr lang="fr-FR" dirty="0" smtClean="0"/>
              <a:t> </a:t>
            </a:r>
          </a:p>
          <a:p>
            <a:r>
              <a:rPr lang="fr-FR" dirty="0" smtClean="0"/>
              <a:t>En 1946, pour l’Organisation mondiale de la santé (OMS) : «La santé est un état de complet bien-être physique, mental et social, et ne consiste pas seulement en une absence de maladie ou d'infirmité». La santé est un concept neutre que chacun est appelé à définir et il n’est pas possible de définir la santé d'une seule manière, valable pour tous, en tout lieu et en tout temps.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smtClean="0"/>
              <a:t>LE SYSTEME DE </a:t>
            </a:r>
            <a:r>
              <a:rPr lang="fr-FR" dirty="0" smtClean="0"/>
              <a:t>SANTE</a:t>
            </a:r>
            <a:endParaRPr lang="en-GB" dirty="0"/>
          </a:p>
        </p:txBody>
      </p:sp>
      <p:sp>
        <p:nvSpPr>
          <p:cNvPr id="3" name="Espace réservé du contenu 2"/>
          <p:cNvSpPr>
            <a:spLocks noGrp="1"/>
          </p:cNvSpPr>
          <p:nvPr>
            <p:ph idx="1"/>
          </p:nvPr>
        </p:nvSpPr>
        <p:spPr/>
        <p:txBody>
          <a:bodyPr>
            <a:normAutofit fontScale="92500" lnSpcReduction="20000"/>
          </a:bodyPr>
          <a:lstStyle/>
          <a:p>
            <a:r>
              <a:rPr lang="fr-FR" dirty="0" smtClean="0"/>
              <a:t>Selon l'OMS</a:t>
            </a:r>
            <a:r>
              <a:rPr lang="fr-FR" dirty="0" smtClean="0"/>
              <a:t>, un système de santé performant offre des services de qualité à tous, quel que soit le moment et le lieu où ils en ont besoin. </a:t>
            </a:r>
            <a:endParaRPr lang="fr-FR" dirty="0" smtClean="0"/>
          </a:p>
          <a:p>
            <a:r>
              <a:rPr lang="fr-FR" dirty="0" smtClean="0"/>
              <a:t>La </a:t>
            </a:r>
            <a:r>
              <a:rPr lang="fr-FR" dirty="0" smtClean="0"/>
              <a:t>configuration exacte des services varie d’un pays à l’autre, mais exige en toutes circonstances: </a:t>
            </a:r>
            <a:endParaRPr lang="fr-FR" dirty="0" smtClean="0"/>
          </a:p>
          <a:p>
            <a:pPr lvl="1">
              <a:buFont typeface="Wingdings" pitchFamily="2" charset="2"/>
              <a:buChar char="ü"/>
            </a:pPr>
            <a:r>
              <a:rPr lang="fr-FR" dirty="0" smtClean="0"/>
              <a:t>un </a:t>
            </a:r>
            <a:r>
              <a:rPr lang="fr-FR" dirty="0" smtClean="0"/>
              <a:t>mécanisme de financement solide, </a:t>
            </a:r>
            <a:endParaRPr lang="fr-FR" dirty="0" smtClean="0"/>
          </a:p>
          <a:p>
            <a:pPr lvl="1">
              <a:buFont typeface="Wingdings" pitchFamily="2" charset="2"/>
              <a:buChar char="ü"/>
            </a:pPr>
            <a:r>
              <a:rPr lang="fr-FR" dirty="0" smtClean="0"/>
              <a:t>un </a:t>
            </a:r>
            <a:r>
              <a:rPr lang="fr-FR" dirty="0" smtClean="0"/>
              <a:t>personnel qualifié, </a:t>
            </a:r>
            <a:endParaRPr lang="fr-FR" dirty="0" smtClean="0"/>
          </a:p>
          <a:p>
            <a:pPr lvl="1">
              <a:buFont typeface="Wingdings" pitchFamily="2" charset="2"/>
              <a:buChar char="ü"/>
            </a:pPr>
            <a:r>
              <a:rPr lang="fr-FR" dirty="0" smtClean="0"/>
              <a:t>des </a:t>
            </a:r>
            <a:r>
              <a:rPr lang="fr-FR" dirty="0" smtClean="0"/>
              <a:t>informations fiables sur lesquelles fonder décisions et </a:t>
            </a:r>
            <a:r>
              <a:rPr lang="fr-FR" dirty="0" smtClean="0"/>
              <a:t>politiques;</a:t>
            </a:r>
          </a:p>
          <a:p>
            <a:pPr lvl="1">
              <a:buFont typeface="Wingdings" pitchFamily="2" charset="2"/>
              <a:buChar char="ü"/>
            </a:pPr>
            <a:r>
              <a:rPr lang="fr-FR" dirty="0" smtClean="0"/>
              <a:t>une </a:t>
            </a:r>
            <a:r>
              <a:rPr lang="fr-FR" dirty="0" smtClean="0"/>
              <a:t>infrastructure bien entretenue, </a:t>
            </a:r>
            <a:endParaRPr lang="fr-FR" dirty="0" smtClean="0"/>
          </a:p>
          <a:p>
            <a:pPr lvl="1">
              <a:buFont typeface="Wingdings" pitchFamily="2" charset="2"/>
              <a:buChar char="ü"/>
            </a:pPr>
            <a:r>
              <a:rPr lang="fr-FR" dirty="0" smtClean="0"/>
              <a:t>des </a:t>
            </a:r>
            <a:r>
              <a:rPr lang="fr-FR" dirty="0" smtClean="0"/>
              <a:t>moyens logistiques pour acheminer des médicaments et des technologies de qualité.</a:t>
            </a:r>
            <a:endParaRPr lang="en-GB"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fontAlgn="base"/>
            <a:r>
              <a:rPr lang="fr-FR" dirty="0" smtClean="0"/>
              <a:t>Il constitue un sous-système du système économique général.</a:t>
            </a:r>
          </a:p>
          <a:p>
            <a:pPr fontAlgn="base"/>
            <a:r>
              <a:rPr lang="fr-FR" dirty="0" smtClean="0"/>
              <a:t>Trois </a:t>
            </a:r>
            <a:r>
              <a:rPr lang="fr-FR" dirty="0" smtClean="0"/>
              <a:t>grands groupes le constituent : </a:t>
            </a:r>
            <a:endParaRPr lang="fr-FR" dirty="0" smtClean="0"/>
          </a:p>
          <a:p>
            <a:pPr lvl="1" fontAlgn="base">
              <a:buFont typeface="Wingdings" pitchFamily="2" charset="2"/>
              <a:buChar char="§"/>
            </a:pPr>
            <a:r>
              <a:rPr lang="fr-FR" dirty="0" smtClean="0"/>
              <a:t>les </a:t>
            </a:r>
            <a:r>
              <a:rPr lang="fr-FR" dirty="0" smtClean="0"/>
              <a:t>« producteurs » de santé, </a:t>
            </a:r>
            <a:endParaRPr lang="fr-FR" dirty="0" smtClean="0"/>
          </a:p>
          <a:p>
            <a:pPr lvl="1" fontAlgn="base">
              <a:buFont typeface="Wingdings" pitchFamily="2" charset="2"/>
              <a:buChar char="§"/>
            </a:pPr>
            <a:r>
              <a:rPr lang="fr-FR" dirty="0" smtClean="0"/>
              <a:t>les </a:t>
            </a:r>
            <a:r>
              <a:rPr lang="fr-FR" dirty="0" smtClean="0"/>
              <a:t>institutions chargées de l'organisation administrative et financière, et </a:t>
            </a:r>
            <a:endParaRPr lang="fr-FR" dirty="0" smtClean="0"/>
          </a:p>
          <a:p>
            <a:pPr lvl="1" fontAlgn="base">
              <a:buFont typeface="Wingdings" pitchFamily="2" charset="2"/>
              <a:buChar char="§"/>
            </a:pPr>
            <a:r>
              <a:rPr lang="fr-FR" dirty="0" smtClean="0"/>
              <a:t>la </a:t>
            </a:r>
            <a:r>
              <a:rPr lang="fr-FR" dirty="0" smtClean="0"/>
              <a:t>population en tant qu'utilisatrice.</a:t>
            </a:r>
          </a:p>
          <a:p>
            <a:endParaRPr lang="en-GB" dirty="0"/>
          </a:p>
        </p:txBody>
      </p:sp>
      <p:sp>
        <p:nvSpPr>
          <p:cNvPr id="4" name="Titre 1"/>
          <p:cNvSpPr>
            <a:spLocks noGrp="1"/>
          </p:cNvSpPr>
          <p:nvPr>
            <p:ph type="title"/>
          </p:nvPr>
        </p:nvSpPr>
        <p:spPr/>
        <p:txBody>
          <a:bodyPr>
            <a:normAutofit/>
          </a:bodyPr>
          <a:lstStyle/>
          <a:p>
            <a:pPr algn="ctr"/>
            <a:r>
              <a:rPr lang="fr-FR" dirty="0" smtClean="0"/>
              <a:t>LE SYSTEME DE </a:t>
            </a:r>
            <a:r>
              <a:rPr lang="fr-FR" dirty="0" smtClean="0"/>
              <a:t>SANTE</a:t>
            </a:r>
            <a:endParaRPr lang="en-GB"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smtClean="0"/>
              <a:t>Les acteurs du système de </a:t>
            </a:r>
            <a:r>
              <a:rPr lang="fr-FR" dirty="0" smtClean="0"/>
              <a:t>santé</a:t>
            </a:r>
            <a:endParaRPr lang="en-GB" dirty="0"/>
          </a:p>
        </p:txBody>
      </p:sp>
      <p:sp>
        <p:nvSpPr>
          <p:cNvPr id="3" name="Espace réservé du contenu 2"/>
          <p:cNvSpPr>
            <a:spLocks noGrp="1"/>
          </p:cNvSpPr>
          <p:nvPr>
            <p:ph idx="1"/>
          </p:nvPr>
        </p:nvSpPr>
        <p:spPr/>
        <p:txBody>
          <a:bodyPr>
            <a:normAutofit fontScale="85000" lnSpcReduction="10000"/>
          </a:bodyPr>
          <a:lstStyle/>
          <a:p>
            <a:pPr fontAlgn="base"/>
            <a:r>
              <a:rPr lang="fr-FR" dirty="0" smtClean="0"/>
              <a:t>Les</a:t>
            </a:r>
            <a:r>
              <a:rPr lang="fr-FR" dirty="0" smtClean="0"/>
              <a:t> </a:t>
            </a:r>
            <a:r>
              <a:rPr lang="fr-FR" b="1" dirty="0" smtClean="0"/>
              <a:t>producteurs de soins</a:t>
            </a:r>
            <a:r>
              <a:rPr lang="fr-FR" dirty="0" smtClean="0"/>
              <a:t> </a:t>
            </a:r>
            <a:r>
              <a:rPr lang="fr-FR" dirty="0" smtClean="0"/>
              <a:t>comprennent:</a:t>
            </a:r>
          </a:p>
          <a:p>
            <a:pPr lvl="1" fontAlgn="base"/>
            <a:r>
              <a:rPr lang="fr-FR" dirty="0" smtClean="0"/>
              <a:t>les </a:t>
            </a:r>
            <a:r>
              <a:rPr lang="fr-FR" dirty="0" smtClean="0"/>
              <a:t>structures (établissements de santé publics et privés), </a:t>
            </a:r>
            <a:endParaRPr lang="fr-FR" dirty="0" smtClean="0"/>
          </a:p>
          <a:p>
            <a:pPr lvl="1" fontAlgn="base"/>
            <a:r>
              <a:rPr lang="fr-FR" dirty="0" smtClean="0"/>
              <a:t>les </a:t>
            </a:r>
            <a:r>
              <a:rPr lang="fr-FR" dirty="0" smtClean="0"/>
              <a:t>réseaux de soins, </a:t>
            </a:r>
            <a:endParaRPr lang="fr-FR" dirty="0" smtClean="0"/>
          </a:p>
          <a:p>
            <a:pPr lvl="1" fontAlgn="base"/>
            <a:r>
              <a:rPr lang="fr-FR" dirty="0" smtClean="0"/>
              <a:t>les </a:t>
            </a:r>
            <a:r>
              <a:rPr lang="fr-FR" dirty="0" smtClean="0"/>
              <a:t>praticiens libéraux, </a:t>
            </a:r>
            <a:endParaRPr lang="fr-FR" dirty="0" smtClean="0"/>
          </a:p>
          <a:p>
            <a:pPr lvl="1" fontAlgn="base"/>
            <a:r>
              <a:rPr lang="fr-FR" dirty="0" smtClean="0"/>
              <a:t>les structures de prévention (protection maternelle et infantile, médecine scolaire, service de santé au travail). </a:t>
            </a:r>
          </a:p>
          <a:p>
            <a:pPr fontAlgn="base">
              <a:buNone/>
            </a:pPr>
            <a:r>
              <a:rPr lang="fr-FR" dirty="0" smtClean="0"/>
              <a:t>Ils disposent de moyens matériels (équipements) et humains (personnel médical, paramédical, administratif). </a:t>
            </a:r>
          </a:p>
          <a:p>
            <a:pPr fontAlgn="base">
              <a:buNone/>
            </a:pPr>
            <a:r>
              <a:rPr lang="fr-FR" dirty="0" smtClean="0"/>
              <a:t>Les industries pharmaceutiques et les laboratoires d'analyses font aussi partie de cet ensemble.</a:t>
            </a:r>
            <a:br>
              <a:rPr lang="fr-FR" dirty="0" smtClean="0"/>
            </a:br>
            <a:endParaRPr lang="fr-FR" dirty="0" smtClean="0"/>
          </a:p>
          <a:p>
            <a:endParaRPr lang="en-GB"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smtClean="0"/>
              <a:t>Les acteurs du système de </a:t>
            </a:r>
            <a:r>
              <a:rPr lang="fr-FR" dirty="0" smtClean="0"/>
              <a:t>santé</a:t>
            </a:r>
            <a:endParaRPr lang="en-GB" dirty="0"/>
          </a:p>
        </p:txBody>
      </p:sp>
      <p:sp>
        <p:nvSpPr>
          <p:cNvPr id="3" name="Espace réservé du contenu 2"/>
          <p:cNvSpPr>
            <a:spLocks noGrp="1"/>
          </p:cNvSpPr>
          <p:nvPr>
            <p:ph idx="1"/>
          </p:nvPr>
        </p:nvSpPr>
        <p:spPr/>
        <p:txBody>
          <a:bodyPr>
            <a:normAutofit lnSpcReduction="10000"/>
          </a:bodyPr>
          <a:lstStyle/>
          <a:p>
            <a:pPr fontAlgn="base"/>
            <a:r>
              <a:rPr lang="fr-FR" dirty="0" smtClean="0"/>
              <a:t>Les</a:t>
            </a:r>
            <a:r>
              <a:rPr lang="fr-FR" dirty="0" smtClean="0"/>
              <a:t> </a:t>
            </a:r>
            <a:r>
              <a:rPr lang="fr-FR" b="1" dirty="0" smtClean="0"/>
              <a:t>administrateurs</a:t>
            </a:r>
            <a:r>
              <a:rPr lang="fr-FR" dirty="0" smtClean="0"/>
              <a:t> rassemblent :en haut de l'échelon, le ministère de la Santé, qui définit les politiques de santé publique, exerce son contrôle et assure la cohésion du système (centralisation). L'État est le garant de l'amélioration de l'état sanitaire de la population ;</a:t>
            </a:r>
          </a:p>
          <a:p>
            <a:pPr fontAlgn="base"/>
            <a:r>
              <a:rPr lang="fr-FR" dirty="0" smtClean="0"/>
              <a:t>À  </a:t>
            </a:r>
            <a:r>
              <a:rPr lang="fr-FR" dirty="0" smtClean="0"/>
              <a:t>l'échelon déconcentré, les administrations telles que la direction </a:t>
            </a:r>
            <a:r>
              <a:rPr lang="fr-FR" dirty="0" smtClean="0"/>
              <a:t> de </a:t>
            </a:r>
            <a:r>
              <a:rPr lang="fr-FR" dirty="0" smtClean="0"/>
              <a:t>santé populaire DSP, direction des services de santé DSS</a:t>
            </a:r>
            <a:r>
              <a:rPr lang="fr-FR" dirty="0" smtClean="0"/>
              <a:t>;</a:t>
            </a:r>
            <a:endParaRPr lang="fr-FR" dirty="0" smtClean="0"/>
          </a:p>
          <a:p>
            <a:pPr fontAlgn="base">
              <a:buNone/>
            </a:pPr>
            <a:endParaRPr lang="fr-FR"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smtClean="0"/>
              <a:t>Les acteurs du système de </a:t>
            </a:r>
            <a:r>
              <a:rPr lang="fr-FR" dirty="0" smtClean="0"/>
              <a:t>santé</a:t>
            </a:r>
            <a:endParaRPr lang="en-GB" dirty="0"/>
          </a:p>
        </p:txBody>
      </p:sp>
      <p:sp>
        <p:nvSpPr>
          <p:cNvPr id="3" name="Espace réservé du contenu 2"/>
          <p:cNvSpPr>
            <a:spLocks noGrp="1"/>
          </p:cNvSpPr>
          <p:nvPr>
            <p:ph idx="1"/>
          </p:nvPr>
        </p:nvSpPr>
        <p:spPr/>
        <p:txBody>
          <a:bodyPr>
            <a:normAutofit/>
          </a:bodyPr>
          <a:lstStyle/>
          <a:p>
            <a:pPr fontAlgn="base"/>
            <a:r>
              <a:rPr lang="fr-FR" dirty="0" smtClean="0"/>
              <a:t>Au  </a:t>
            </a:r>
            <a:r>
              <a:rPr lang="fr-FR" dirty="0" smtClean="0"/>
              <a:t>niveau décentralisé, les services sanitaires et sociaux des </a:t>
            </a:r>
            <a:r>
              <a:rPr lang="fr-FR" dirty="0" smtClean="0"/>
              <a:t>wilaya et communes.</a:t>
            </a:r>
            <a:endParaRPr lang="fr-FR" dirty="0" smtClean="0"/>
          </a:p>
          <a:p>
            <a:pPr fontAlgn="base"/>
            <a:r>
              <a:rPr lang="fr-FR" dirty="0" smtClean="0"/>
              <a:t>Les institutions </a:t>
            </a:r>
            <a:r>
              <a:rPr lang="fr-FR" dirty="0" smtClean="0"/>
              <a:t>chargées du</a:t>
            </a:r>
            <a:r>
              <a:rPr lang="fr-FR" dirty="0" smtClean="0"/>
              <a:t> </a:t>
            </a:r>
            <a:r>
              <a:rPr lang="fr-FR" b="1" dirty="0" smtClean="0"/>
              <a:t>financement</a:t>
            </a:r>
            <a:r>
              <a:rPr lang="fr-FR" dirty="0" smtClean="0"/>
              <a:t> </a:t>
            </a:r>
            <a:r>
              <a:rPr lang="fr-FR" dirty="0" smtClean="0"/>
              <a:t> regroupent  les organismes  </a:t>
            </a:r>
            <a:r>
              <a:rPr lang="fr-FR" dirty="0" smtClean="0"/>
              <a:t>de protection sociale tels que la Sécurité sociale, les </a:t>
            </a:r>
            <a:r>
              <a:rPr lang="fr-FR" dirty="0" smtClean="0"/>
              <a:t>mutuelles, </a:t>
            </a:r>
            <a:r>
              <a:rPr lang="fr-FR" dirty="0" smtClean="0"/>
              <a:t>les assurances </a:t>
            </a:r>
            <a:r>
              <a:rPr lang="fr-FR" dirty="0" smtClean="0"/>
              <a:t>privées.</a:t>
            </a:r>
            <a:endParaRPr lang="fr-FR" dirty="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smtClean="0"/>
              <a:t>Les acteurs du système de </a:t>
            </a:r>
            <a:r>
              <a:rPr lang="fr-FR" dirty="0" smtClean="0"/>
              <a:t>santé</a:t>
            </a:r>
            <a:endParaRPr lang="en-GB" dirty="0"/>
          </a:p>
        </p:txBody>
      </p:sp>
      <p:sp>
        <p:nvSpPr>
          <p:cNvPr id="3" name="Espace réservé du contenu 2"/>
          <p:cNvSpPr>
            <a:spLocks noGrp="1"/>
          </p:cNvSpPr>
          <p:nvPr>
            <p:ph idx="1"/>
          </p:nvPr>
        </p:nvSpPr>
        <p:spPr/>
        <p:txBody>
          <a:bodyPr>
            <a:normAutofit/>
          </a:bodyPr>
          <a:lstStyle/>
          <a:p>
            <a:pPr fontAlgn="base"/>
            <a:r>
              <a:rPr lang="fr-FR" dirty="0" smtClean="0"/>
              <a:t>Dernier </a:t>
            </a:r>
            <a:r>
              <a:rPr lang="fr-FR" dirty="0" smtClean="0"/>
              <a:t>acteur du système de santé : la </a:t>
            </a:r>
            <a:r>
              <a:rPr lang="fr-FR" b="1" dirty="0" smtClean="0"/>
              <a:t>population</a:t>
            </a:r>
            <a:r>
              <a:rPr lang="fr-FR" dirty="0" smtClean="0"/>
              <a:t>, soit en tant qu'utilisatrice (soins, prévention), soit en tant que source de financement par le biais des cotisations sociales et des impôts. </a:t>
            </a:r>
            <a:endParaRPr lang="fr-FR" dirty="0" smtClean="0"/>
          </a:p>
          <a:p>
            <a:pPr fontAlgn="base"/>
            <a:r>
              <a:rPr lang="fr-FR" dirty="0" smtClean="0"/>
              <a:t>Elle </a:t>
            </a:r>
            <a:r>
              <a:rPr lang="fr-FR" dirty="0" smtClean="0"/>
              <a:t>intervient aussi en tant qu'usager, client et citoyen, par l'intermédiaire des associations de défense des malades, pour aider et influer sur les décisions en matière de santé publique.</a:t>
            </a:r>
          </a:p>
          <a:p>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77500" lnSpcReduction="20000"/>
          </a:bodyPr>
          <a:lstStyle/>
          <a:p>
            <a:r>
              <a:rPr lang="fr-FR" dirty="0" smtClean="0"/>
              <a:t>On </a:t>
            </a:r>
            <a:r>
              <a:rPr lang="fr-FR" dirty="0" smtClean="0"/>
              <a:t>pourrait considérer que l’organisation d’un système de santé peut s’apparenter à un jeu de construction qui comporterait quatre boites de pièces :</a:t>
            </a:r>
          </a:p>
          <a:p>
            <a:r>
              <a:rPr lang="fr-FR" b="1" dirty="0" smtClean="0"/>
              <a:t>1ère boite : offres de soins </a:t>
            </a:r>
            <a:r>
              <a:rPr lang="fr-FR" dirty="0" smtClean="0"/>
              <a:t>(composée de : médecins généralistes, médecins spécialistes, pharmaciens, hôpitaux, secteur public et secteur privé</a:t>
            </a:r>
          </a:p>
          <a:p>
            <a:r>
              <a:rPr lang="fr-FR" b="1" dirty="0" smtClean="0"/>
              <a:t>2ème boite : financement : </a:t>
            </a:r>
            <a:r>
              <a:rPr lang="fr-FR" dirty="0" smtClean="0"/>
              <a:t>état, régions, caisse d’assurance maladie publique, mutuelles, syndicats, assurances privées, associations de médecines.</a:t>
            </a:r>
          </a:p>
          <a:p>
            <a:r>
              <a:rPr lang="fr-FR" b="1" dirty="0" smtClean="0"/>
              <a:t>3ème boite : demande de soins </a:t>
            </a:r>
            <a:r>
              <a:rPr lang="fr-FR" dirty="0" smtClean="0"/>
              <a:t>(population, entreprise, salariées, travailleurs indépendants, personnes âgées, populations à bas revenus</a:t>
            </a:r>
          </a:p>
          <a:p>
            <a:r>
              <a:rPr lang="fr-FR" b="1" dirty="0" smtClean="0"/>
              <a:t>4ème boite : pièces de liaison </a:t>
            </a:r>
            <a:r>
              <a:rPr lang="fr-FR" dirty="0" smtClean="0"/>
              <a:t>: flux de monnaies, flux de personnes et flux d’informations. </a:t>
            </a:r>
          </a:p>
        </p:txBody>
      </p:sp>
      <p:sp>
        <p:nvSpPr>
          <p:cNvPr id="4" name="Titre 1"/>
          <p:cNvSpPr>
            <a:spLocks noGrp="1"/>
          </p:cNvSpPr>
          <p:nvPr>
            <p:ph type="title"/>
          </p:nvPr>
        </p:nvSpPr>
        <p:spPr/>
        <p:txBody>
          <a:bodyPr>
            <a:normAutofit/>
          </a:bodyPr>
          <a:lstStyle/>
          <a:p>
            <a:pPr algn="ctr"/>
            <a:r>
              <a:rPr lang="fr-FR" dirty="0" smtClean="0"/>
              <a:t>L’organisation du système de santé </a:t>
            </a:r>
            <a:endParaRPr lang="en-GB"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Les objectifs d’un système de </a:t>
            </a:r>
            <a:r>
              <a:rPr lang="fr-FR" dirty="0" smtClean="0"/>
              <a:t>santé</a:t>
            </a:r>
            <a:endParaRPr lang="en-GB" dirty="0"/>
          </a:p>
        </p:txBody>
      </p:sp>
      <p:sp>
        <p:nvSpPr>
          <p:cNvPr id="3" name="Espace réservé du contenu 2"/>
          <p:cNvSpPr>
            <a:spLocks noGrp="1"/>
          </p:cNvSpPr>
          <p:nvPr>
            <p:ph idx="1"/>
          </p:nvPr>
        </p:nvSpPr>
        <p:spPr/>
        <p:txBody>
          <a:bodyPr>
            <a:normAutofit/>
          </a:bodyPr>
          <a:lstStyle/>
          <a:p>
            <a:r>
              <a:rPr lang="fr-FR" dirty="0" smtClean="0"/>
              <a:t>Le </a:t>
            </a:r>
            <a:r>
              <a:rPr lang="fr-FR" dirty="0" smtClean="0"/>
              <a:t>système de santé doit pouvoir identifier les besoins de santé de la population (rôle de l’épidémiologie), déduire les priorités sanitaires et mettre en place des actions nécessaires pour réaliser des objectifs </a:t>
            </a:r>
            <a:r>
              <a:rPr lang="fr-FR" dirty="0" smtClean="0"/>
              <a:t>prédéfinis</a:t>
            </a:r>
          </a:p>
          <a:p>
            <a:r>
              <a:rPr lang="fr-FR" dirty="0" smtClean="0"/>
              <a:t>La </a:t>
            </a:r>
            <a:r>
              <a:rPr lang="fr-FR" dirty="0" smtClean="0"/>
              <a:t>décision en santé publique doit concilier ; équité, efficacité et rationalité économique et cela pour atteindre les objectifs de :</a:t>
            </a:r>
          </a:p>
          <a:p>
            <a:endParaRPr lang="en-GB"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Les objectifs d’un système de </a:t>
            </a:r>
            <a:r>
              <a:rPr lang="fr-FR" dirty="0" smtClean="0"/>
              <a:t>santé</a:t>
            </a:r>
            <a:endParaRPr lang="en-GB" dirty="0"/>
          </a:p>
        </p:txBody>
      </p:sp>
      <p:sp>
        <p:nvSpPr>
          <p:cNvPr id="3" name="Espace réservé du contenu 2"/>
          <p:cNvSpPr>
            <a:spLocks noGrp="1"/>
          </p:cNvSpPr>
          <p:nvPr>
            <p:ph idx="1"/>
          </p:nvPr>
        </p:nvSpPr>
        <p:spPr/>
        <p:txBody>
          <a:bodyPr>
            <a:normAutofit fontScale="92500" lnSpcReduction="20000"/>
          </a:bodyPr>
          <a:lstStyle/>
          <a:p>
            <a:pPr>
              <a:buNone/>
            </a:pPr>
            <a:r>
              <a:rPr lang="fr-FR" dirty="0" smtClean="0"/>
              <a:t>- </a:t>
            </a:r>
            <a:r>
              <a:rPr lang="fr-FR" dirty="0" smtClean="0"/>
              <a:t>La restauration de la santé, c’est-à-dire la distribution des soins à l’individu malade.</a:t>
            </a:r>
          </a:p>
          <a:p>
            <a:pPr>
              <a:buFontTx/>
              <a:buChar char="-"/>
            </a:pPr>
            <a:r>
              <a:rPr lang="fr-FR" dirty="0" smtClean="0"/>
              <a:t>La </a:t>
            </a:r>
            <a:r>
              <a:rPr lang="fr-FR" dirty="0" smtClean="0"/>
              <a:t>prévention, qui est l’ensemble de mesures qui visent à éviter ou à réduire le nombre et la gravité des maladies et des accidents</a:t>
            </a:r>
            <a:r>
              <a:rPr lang="fr-FR" dirty="0" smtClean="0"/>
              <a:t>.</a:t>
            </a:r>
          </a:p>
          <a:p>
            <a:pPr>
              <a:buNone/>
            </a:pPr>
            <a:r>
              <a:rPr lang="fr-FR" dirty="0" smtClean="0"/>
              <a:t>- </a:t>
            </a:r>
            <a:r>
              <a:rPr lang="fr-FR" dirty="0" smtClean="0"/>
              <a:t>La promotion de la santé, qui correspond à l’ensemble des moyens destinés à augmenter le capital santé de la population.</a:t>
            </a:r>
          </a:p>
          <a:p>
            <a:pPr>
              <a:buNone/>
            </a:pPr>
            <a:r>
              <a:rPr lang="fr-FR" dirty="0" smtClean="0"/>
              <a:t>- L’éducation pour la santé a pour objectif de mettre à portée de tous l’information nécessaire à des choix adaptés à la santé présente et future. A chacun de ces niveaux, elle occupe une place de choix.</a:t>
            </a:r>
          </a:p>
          <a:p>
            <a:endParaRPr lang="en-GB"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smtClean="0"/>
              <a:t>Caractéristiques d’un système de </a:t>
            </a:r>
            <a:r>
              <a:rPr lang="fr-FR" dirty="0" smtClean="0"/>
              <a:t>santé</a:t>
            </a:r>
            <a:endParaRPr lang="en-GB" dirty="0"/>
          </a:p>
        </p:txBody>
      </p:sp>
      <p:sp>
        <p:nvSpPr>
          <p:cNvPr id="3" name="Espace réservé du contenu 2"/>
          <p:cNvSpPr>
            <a:spLocks noGrp="1"/>
          </p:cNvSpPr>
          <p:nvPr>
            <p:ph idx="1"/>
          </p:nvPr>
        </p:nvSpPr>
        <p:spPr/>
        <p:txBody>
          <a:bodyPr>
            <a:normAutofit lnSpcReduction="10000"/>
          </a:bodyPr>
          <a:lstStyle/>
          <a:p>
            <a:r>
              <a:rPr lang="fr-FR" dirty="0" smtClean="0"/>
              <a:t>Le </a:t>
            </a:r>
            <a:r>
              <a:rPr lang="fr-FR" dirty="0" smtClean="0"/>
              <a:t>système de santé doit pouvoir </a:t>
            </a:r>
            <a:endParaRPr lang="fr-FR" dirty="0" smtClean="0"/>
          </a:p>
          <a:p>
            <a:pPr lvl="1">
              <a:buFont typeface="Wingdings" pitchFamily="2" charset="2"/>
              <a:buChar char="ü"/>
            </a:pPr>
            <a:r>
              <a:rPr lang="fr-FR" dirty="0" smtClean="0"/>
              <a:t>identifier </a:t>
            </a:r>
            <a:r>
              <a:rPr lang="fr-FR" dirty="0" smtClean="0"/>
              <a:t>les besoins de la population, </a:t>
            </a:r>
            <a:endParaRPr lang="fr-FR" dirty="0" smtClean="0"/>
          </a:p>
          <a:p>
            <a:pPr lvl="1">
              <a:buFont typeface="Wingdings" pitchFamily="2" charset="2"/>
              <a:buChar char="ü"/>
            </a:pPr>
            <a:r>
              <a:rPr lang="fr-FR" dirty="0" smtClean="0"/>
              <a:t>en </a:t>
            </a:r>
            <a:r>
              <a:rPr lang="fr-FR" dirty="0" smtClean="0"/>
              <a:t>déduire les priorités et </a:t>
            </a:r>
            <a:endParaRPr lang="fr-FR" dirty="0" smtClean="0"/>
          </a:p>
          <a:p>
            <a:pPr lvl="1">
              <a:buFont typeface="Wingdings" pitchFamily="2" charset="2"/>
              <a:buChar char="ü"/>
            </a:pPr>
            <a:r>
              <a:rPr lang="fr-FR" dirty="0" smtClean="0"/>
              <a:t>mettre </a:t>
            </a:r>
            <a:r>
              <a:rPr lang="fr-FR" dirty="0" smtClean="0"/>
              <a:t>en </a:t>
            </a:r>
            <a:r>
              <a:rPr lang="fr-FR" dirty="0" smtClean="0"/>
              <a:t>œuvre </a:t>
            </a:r>
            <a:r>
              <a:rPr lang="fr-FR" dirty="0" smtClean="0"/>
              <a:t>une politique et des actions capables de réaliser ses objectifs.</a:t>
            </a:r>
          </a:p>
          <a:p>
            <a:r>
              <a:rPr lang="fr-FR" dirty="0" smtClean="0"/>
              <a:t>C’est à dire </a:t>
            </a:r>
          </a:p>
          <a:p>
            <a:pPr lvl="1"/>
            <a:r>
              <a:rPr lang="fr-FR" dirty="0" smtClean="0"/>
              <a:t>ne privilégier aucun secteur en particulier, </a:t>
            </a:r>
            <a:endParaRPr lang="fr-FR" dirty="0" smtClean="0"/>
          </a:p>
          <a:p>
            <a:pPr lvl="1"/>
            <a:r>
              <a:rPr lang="fr-FR" dirty="0" smtClean="0"/>
              <a:t>ne </a:t>
            </a:r>
            <a:r>
              <a:rPr lang="fr-FR" dirty="0" smtClean="0"/>
              <a:t>pas négliger la prévention et la promotion de la santé et </a:t>
            </a:r>
            <a:endParaRPr lang="fr-FR" dirty="0" smtClean="0"/>
          </a:p>
          <a:p>
            <a:pPr lvl="1"/>
            <a:r>
              <a:rPr lang="fr-FR" dirty="0" smtClean="0"/>
              <a:t>ne </a:t>
            </a:r>
            <a:r>
              <a:rPr lang="fr-FR" dirty="0" smtClean="0"/>
              <a:t>pas se cantonner dans une médecine de soins. </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a:bodyPr>
          <a:lstStyle/>
          <a:p>
            <a:pPr>
              <a:buNone/>
            </a:pPr>
            <a:r>
              <a:rPr lang="fr-FR" u="sng" dirty="0" smtClean="0"/>
              <a:t>Qu’est ce que la santé ? </a:t>
            </a:r>
          </a:p>
          <a:p>
            <a:r>
              <a:rPr lang="fr-FR" dirty="0" smtClean="0"/>
              <a:t>La définition proposée par l'OMS a le mérite de décrire les différentes composantes d'un état de santé et d'avoir contribué à l'évolution du concept de santé vers une représentation positive de la santé.</a:t>
            </a:r>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lnSpcReduction="10000"/>
          </a:bodyPr>
          <a:lstStyle/>
          <a:p>
            <a:pPr>
              <a:buNone/>
            </a:pPr>
            <a:r>
              <a:rPr lang="fr-FR" u="sng" dirty="0" smtClean="0"/>
              <a:t>1 </a:t>
            </a:r>
            <a:r>
              <a:rPr lang="fr-FR" u="sng" dirty="0" smtClean="0"/>
              <a:t>/ Efficace:</a:t>
            </a:r>
            <a:r>
              <a:rPr lang="fr-FR" b="1" dirty="0" smtClean="0"/>
              <a:t> </a:t>
            </a:r>
            <a:r>
              <a:rPr lang="fr-FR" dirty="0" smtClean="0"/>
              <a:t>Cette efficacité est de deux (02) ordres :</a:t>
            </a:r>
          </a:p>
          <a:p>
            <a:pPr>
              <a:buNone/>
            </a:pPr>
            <a:r>
              <a:rPr lang="fr-FR" i="1" dirty="0" smtClean="0"/>
              <a:t>• </a:t>
            </a:r>
            <a:r>
              <a:rPr lang="fr-FR" b="1" i="1" dirty="0" smtClean="0"/>
              <a:t>Technique</a:t>
            </a:r>
            <a:r>
              <a:rPr lang="fr-FR" b="1" dirty="0" smtClean="0"/>
              <a:t> </a:t>
            </a:r>
            <a:endParaRPr lang="fr-FR" dirty="0" smtClean="0"/>
          </a:p>
          <a:p>
            <a:pPr>
              <a:buNone/>
            </a:pPr>
            <a:r>
              <a:rPr lang="fr-FR" i="1" dirty="0" smtClean="0"/>
              <a:t>• </a:t>
            </a:r>
            <a:r>
              <a:rPr lang="fr-FR" b="1" i="1" dirty="0" smtClean="0"/>
              <a:t>Economique</a:t>
            </a:r>
            <a:r>
              <a:rPr lang="fr-FR" b="1" dirty="0" smtClean="0"/>
              <a:t> </a:t>
            </a:r>
            <a:r>
              <a:rPr lang="fr-FR" dirty="0" smtClean="0"/>
              <a:t>: nécessitant des choix compatibles avec des efforts des pays pour assurer le financement des besoins de santé, tout en respectant les progrès de la science. Le médecin doit concilier la plus stricte économie possible avec la meilleure efficacité é du traitement.</a:t>
            </a:r>
          </a:p>
          <a:p>
            <a:pPr>
              <a:buNone/>
            </a:pPr>
            <a:endParaRPr lang="fr-FR" dirty="0" smtClean="0"/>
          </a:p>
        </p:txBody>
      </p:sp>
      <p:sp>
        <p:nvSpPr>
          <p:cNvPr id="4" name="Titre 1"/>
          <p:cNvSpPr>
            <a:spLocks noGrp="1"/>
          </p:cNvSpPr>
          <p:nvPr>
            <p:ph type="title"/>
          </p:nvPr>
        </p:nvSpPr>
        <p:spPr/>
        <p:txBody>
          <a:bodyPr>
            <a:normAutofit fontScale="90000"/>
          </a:bodyPr>
          <a:lstStyle/>
          <a:p>
            <a:pPr algn="ctr"/>
            <a:r>
              <a:rPr lang="fr-FR" dirty="0" smtClean="0"/>
              <a:t>Caractéristiques d’un système de </a:t>
            </a:r>
            <a:r>
              <a:rPr lang="fr-FR" dirty="0" smtClean="0"/>
              <a:t>santé</a:t>
            </a:r>
            <a:endParaRPr lang="en-GB"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None/>
            </a:pPr>
            <a:r>
              <a:rPr lang="fr-FR" u="sng" dirty="0" smtClean="0"/>
              <a:t>2 </a:t>
            </a:r>
            <a:r>
              <a:rPr lang="fr-FR" u="sng" dirty="0" smtClean="0"/>
              <a:t>/ Accessible :</a:t>
            </a:r>
            <a:r>
              <a:rPr lang="fr-FR" b="1" dirty="0" smtClean="0"/>
              <a:t> </a:t>
            </a:r>
            <a:r>
              <a:rPr lang="fr-FR" dirty="0" smtClean="0"/>
              <a:t>On distingue deux (02) aspects:</a:t>
            </a:r>
          </a:p>
          <a:p>
            <a:pPr>
              <a:buNone/>
            </a:pPr>
            <a:r>
              <a:rPr lang="fr-FR" i="1" dirty="0" smtClean="0"/>
              <a:t>• </a:t>
            </a:r>
            <a:r>
              <a:rPr lang="fr-FR" b="1" i="1" dirty="0" smtClean="0"/>
              <a:t>Géographique:</a:t>
            </a:r>
            <a:r>
              <a:rPr lang="fr-FR" b="1" dirty="0" smtClean="0"/>
              <a:t> </a:t>
            </a:r>
            <a:r>
              <a:rPr lang="fr-FR" dirty="0" smtClean="0"/>
              <a:t>Le système de santé doit être proche de la population : la distance entre la communauté et les structures constitue un critère d’appréciation du système de santé.</a:t>
            </a:r>
          </a:p>
          <a:p>
            <a:pPr>
              <a:buNone/>
            </a:pPr>
            <a:r>
              <a:rPr lang="fr-FR" dirty="0" smtClean="0"/>
              <a:t>• </a:t>
            </a:r>
            <a:r>
              <a:rPr lang="fr-FR" b="1" i="1" dirty="0" smtClean="0"/>
              <a:t>Economique</a:t>
            </a:r>
            <a:r>
              <a:rPr lang="fr-FR" b="1" dirty="0" smtClean="0"/>
              <a:t> : </a:t>
            </a:r>
            <a:r>
              <a:rPr lang="fr-FR" dirty="0" smtClean="0"/>
              <a:t>Le droit à la santé constitue un des principes fondamentaux des droits de l’homme, le coût ne devant pas lui faire obstacle.</a:t>
            </a:r>
          </a:p>
          <a:p>
            <a:endParaRPr lang="fr-FR" dirty="0" smtClean="0"/>
          </a:p>
        </p:txBody>
      </p:sp>
      <p:sp>
        <p:nvSpPr>
          <p:cNvPr id="4" name="Titre 1"/>
          <p:cNvSpPr>
            <a:spLocks noGrp="1"/>
          </p:cNvSpPr>
          <p:nvPr>
            <p:ph type="title"/>
          </p:nvPr>
        </p:nvSpPr>
        <p:spPr/>
        <p:txBody>
          <a:bodyPr>
            <a:normAutofit fontScale="90000"/>
          </a:bodyPr>
          <a:lstStyle/>
          <a:p>
            <a:pPr algn="ctr"/>
            <a:r>
              <a:rPr lang="fr-FR" dirty="0" smtClean="0"/>
              <a:t>Caractéristiques d’un système de </a:t>
            </a:r>
            <a:r>
              <a:rPr lang="fr-FR" dirty="0" smtClean="0"/>
              <a:t>santé</a:t>
            </a:r>
            <a:endParaRPr lang="en-GB"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None/>
            </a:pPr>
            <a:r>
              <a:rPr lang="fr-FR" u="sng" dirty="0" smtClean="0"/>
              <a:t>3 </a:t>
            </a:r>
            <a:r>
              <a:rPr lang="fr-FR" u="sng" dirty="0" smtClean="0"/>
              <a:t>/ Acceptable:</a:t>
            </a:r>
            <a:r>
              <a:rPr lang="fr-FR" dirty="0" smtClean="0"/>
              <a:t> Le système de santé doit avoir l’assentiment (accord, consentement volontaire) de la population; cette notion d’acceptabilité explique parfois les différences observées entre pays de niveau socio - économique identique en fonction de leur culture.</a:t>
            </a:r>
          </a:p>
          <a:p>
            <a:pPr>
              <a:buNone/>
            </a:pPr>
            <a:endParaRPr lang="fr-FR" dirty="0" smtClean="0"/>
          </a:p>
        </p:txBody>
      </p:sp>
      <p:sp>
        <p:nvSpPr>
          <p:cNvPr id="4" name="Titre 1"/>
          <p:cNvSpPr>
            <a:spLocks noGrp="1"/>
          </p:cNvSpPr>
          <p:nvPr>
            <p:ph type="title"/>
          </p:nvPr>
        </p:nvSpPr>
        <p:spPr/>
        <p:txBody>
          <a:bodyPr>
            <a:normAutofit fontScale="90000"/>
          </a:bodyPr>
          <a:lstStyle/>
          <a:p>
            <a:pPr algn="ctr"/>
            <a:r>
              <a:rPr lang="fr-FR" dirty="0" smtClean="0"/>
              <a:t>Caractéristiques d’un système de </a:t>
            </a:r>
            <a:r>
              <a:rPr lang="fr-FR" dirty="0" smtClean="0"/>
              <a:t>santé</a:t>
            </a:r>
            <a:endParaRPr lang="en-GB"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None/>
            </a:pPr>
            <a:r>
              <a:rPr lang="fr-FR" u="sng" dirty="0" smtClean="0"/>
              <a:t>4 </a:t>
            </a:r>
            <a:r>
              <a:rPr lang="fr-FR" u="sng" dirty="0" smtClean="0"/>
              <a:t>/ Planifiable Et Evaluable: </a:t>
            </a:r>
            <a:r>
              <a:rPr lang="fr-FR" dirty="0" smtClean="0"/>
              <a:t>Ces deux qualités sont essentielles: le rôle de la planification est de déterminer les ressources disponibles pour satisfaire les besoins et choisir les solutions aptes à modifier la situation. </a:t>
            </a:r>
            <a:endParaRPr lang="fr-FR" dirty="0" smtClean="0"/>
          </a:p>
          <a:p>
            <a:pPr>
              <a:buNone/>
            </a:pPr>
            <a:r>
              <a:rPr lang="fr-FR" dirty="0" smtClean="0"/>
              <a:t>Il </a:t>
            </a:r>
            <a:r>
              <a:rPr lang="fr-FR" dirty="0" smtClean="0"/>
              <a:t>convient ensuite d’évaluer les techniques, les structures et les matériels utilisés pour atteindre les objectifs fixés préalablement.</a:t>
            </a:r>
          </a:p>
          <a:p>
            <a:pPr>
              <a:buNone/>
            </a:pPr>
            <a:endParaRPr lang="en-GB" dirty="0"/>
          </a:p>
        </p:txBody>
      </p:sp>
      <p:sp>
        <p:nvSpPr>
          <p:cNvPr id="4" name="Titre 1"/>
          <p:cNvSpPr>
            <a:spLocks noGrp="1"/>
          </p:cNvSpPr>
          <p:nvPr>
            <p:ph type="title"/>
          </p:nvPr>
        </p:nvSpPr>
        <p:spPr/>
        <p:txBody>
          <a:bodyPr>
            <a:normAutofit fontScale="90000"/>
          </a:bodyPr>
          <a:lstStyle/>
          <a:p>
            <a:pPr algn="ctr"/>
            <a:r>
              <a:rPr lang="fr-FR" dirty="0" smtClean="0"/>
              <a:t>Caractéristiques d’un système de </a:t>
            </a:r>
            <a:r>
              <a:rPr lang="fr-FR" dirty="0" smtClean="0"/>
              <a:t>santé</a:t>
            </a:r>
            <a:endParaRPr lang="en-GB"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None/>
            </a:pPr>
            <a:r>
              <a:rPr lang="fr-FR" u="sng" dirty="0" smtClean="0"/>
              <a:t>5</a:t>
            </a:r>
            <a:r>
              <a:rPr lang="fr-FR" u="sng" dirty="0" smtClean="0"/>
              <a:t>/ Souple Et Modifiable</a:t>
            </a:r>
            <a:r>
              <a:rPr lang="fr-FR" dirty="0" smtClean="0"/>
              <a:t>:</a:t>
            </a:r>
            <a:r>
              <a:rPr lang="fr-FR" b="1" dirty="0" smtClean="0"/>
              <a:t> </a:t>
            </a:r>
            <a:r>
              <a:rPr lang="fr-FR" dirty="0" smtClean="0"/>
              <a:t>Le système de santé doit pouvoir s’adapter à toute situation nouvelle imposée par le type de morbidité, le progrès technologique et les conditions sociaux - économiques.</a:t>
            </a:r>
          </a:p>
          <a:p>
            <a:endParaRPr lang="en-GB" dirty="0"/>
          </a:p>
        </p:txBody>
      </p:sp>
      <p:sp>
        <p:nvSpPr>
          <p:cNvPr id="4" name="Titre 1"/>
          <p:cNvSpPr>
            <a:spLocks noGrp="1"/>
          </p:cNvSpPr>
          <p:nvPr>
            <p:ph type="title"/>
          </p:nvPr>
        </p:nvSpPr>
        <p:spPr/>
        <p:txBody>
          <a:bodyPr>
            <a:normAutofit fontScale="90000"/>
          </a:bodyPr>
          <a:lstStyle/>
          <a:p>
            <a:pPr algn="ctr"/>
            <a:r>
              <a:rPr lang="fr-FR" dirty="0" smtClean="0"/>
              <a:t>Caractéristiques d’un système de </a:t>
            </a:r>
            <a:r>
              <a:rPr lang="fr-FR" dirty="0" smtClean="0"/>
              <a:t>santé</a:t>
            </a:r>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GB" dirty="0" smtClean="0"/>
              <a:t>Les </a:t>
            </a:r>
            <a:r>
              <a:rPr lang="fr-FR" dirty="0" smtClean="0"/>
              <a:t>principaux</a:t>
            </a:r>
            <a:r>
              <a:rPr lang="en-GB" dirty="0" smtClean="0"/>
              <a:t> </a:t>
            </a:r>
            <a:r>
              <a:rPr lang="en-GB" dirty="0" smtClean="0"/>
              <a:t>types de </a:t>
            </a:r>
            <a:r>
              <a:rPr lang="fr-FR" dirty="0" smtClean="0"/>
              <a:t>systèmes</a:t>
            </a:r>
            <a:r>
              <a:rPr lang="en-GB" dirty="0" smtClean="0"/>
              <a:t> </a:t>
            </a:r>
            <a:r>
              <a:rPr lang="en-GB" dirty="0" smtClean="0"/>
              <a:t>de </a:t>
            </a:r>
            <a:r>
              <a:rPr lang="fr-FR" dirty="0" smtClean="0"/>
              <a:t>sante</a:t>
            </a:r>
            <a:endParaRPr lang="fr-FR" dirty="0"/>
          </a:p>
        </p:txBody>
      </p:sp>
      <p:sp>
        <p:nvSpPr>
          <p:cNvPr id="3" name="Espace réservé du contenu 2"/>
          <p:cNvSpPr>
            <a:spLocks noGrp="1"/>
          </p:cNvSpPr>
          <p:nvPr>
            <p:ph idx="1"/>
          </p:nvPr>
        </p:nvSpPr>
        <p:spPr/>
        <p:txBody>
          <a:bodyPr>
            <a:normAutofit/>
          </a:bodyPr>
          <a:lstStyle/>
          <a:p>
            <a:r>
              <a:rPr lang="en-GB" dirty="0" smtClean="0"/>
              <a:t>Des </a:t>
            </a:r>
            <a:r>
              <a:rPr lang="fr-FR" dirty="0" smtClean="0"/>
              <a:t>systèmes</a:t>
            </a:r>
            <a:r>
              <a:rPr lang="en-GB" dirty="0" smtClean="0"/>
              <a:t> </a:t>
            </a:r>
            <a:r>
              <a:rPr lang="en-GB" dirty="0" smtClean="0"/>
              <a:t>de santé </a:t>
            </a:r>
            <a:r>
              <a:rPr lang="fr-FR" dirty="0" smtClean="0"/>
              <a:t>très</a:t>
            </a:r>
            <a:r>
              <a:rPr lang="en-GB" dirty="0" smtClean="0"/>
              <a:t> </a:t>
            </a:r>
            <a:r>
              <a:rPr lang="fr-FR" dirty="0" smtClean="0"/>
              <a:t>différents</a:t>
            </a:r>
            <a:r>
              <a:rPr lang="en-GB" dirty="0" smtClean="0"/>
              <a:t> </a:t>
            </a:r>
            <a:r>
              <a:rPr lang="en-GB" dirty="0" smtClean="0"/>
              <a:t>existent </a:t>
            </a:r>
            <a:r>
              <a:rPr lang="fr-FR" dirty="0" smtClean="0"/>
              <a:t>actuellement</a:t>
            </a:r>
            <a:r>
              <a:rPr lang="en-GB" dirty="0" smtClean="0"/>
              <a:t> </a:t>
            </a:r>
            <a:r>
              <a:rPr lang="fr-FR" dirty="0" smtClean="0"/>
              <a:t>dans</a:t>
            </a:r>
            <a:r>
              <a:rPr lang="en-GB" dirty="0" smtClean="0"/>
              <a:t> </a:t>
            </a:r>
            <a:r>
              <a:rPr lang="en-GB" dirty="0" smtClean="0"/>
              <a:t>le </a:t>
            </a:r>
            <a:r>
              <a:rPr lang="fr-FR" dirty="0" smtClean="0"/>
              <a:t>monde</a:t>
            </a:r>
            <a:r>
              <a:rPr lang="en-GB" dirty="0" smtClean="0"/>
              <a:t> </a:t>
            </a:r>
            <a:r>
              <a:rPr lang="en-GB" dirty="0" smtClean="0"/>
              <a:t>, </a:t>
            </a:r>
            <a:r>
              <a:rPr lang="fr-FR" dirty="0" smtClean="0"/>
              <a:t>selon</a:t>
            </a:r>
            <a:r>
              <a:rPr lang="en-GB" dirty="0" smtClean="0"/>
              <a:t> </a:t>
            </a:r>
            <a:r>
              <a:rPr lang="en-GB" dirty="0" smtClean="0"/>
              <a:t>les differences de conception </a:t>
            </a:r>
            <a:r>
              <a:rPr lang="fr-FR" dirty="0" smtClean="0"/>
              <a:t>que</a:t>
            </a:r>
            <a:r>
              <a:rPr lang="en-GB" dirty="0" smtClean="0"/>
              <a:t>  </a:t>
            </a:r>
            <a:r>
              <a:rPr lang="en-GB" dirty="0" err="1" smtClean="0"/>
              <a:t>l’etat</a:t>
            </a:r>
            <a:r>
              <a:rPr lang="en-GB" dirty="0" smtClean="0"/>
              <a:t> se fait de son </a:t>
            </a:r>
            <a:r>
              <a:rPr lang="en-GB" dirty="0" err="1" smtClean="0"/>
              <a:t>rôle</a:t>
            </a:r>
            <a:r>
              <a:rPr lang="en-GB" dirty="0" smtClean="0"/>
              <a:t> </a:t>
            </a:r>
            <a:r>
              <a:rPr lang="en-GB" dirty="0" err="1" smtClean="0"/>
              <a:t>dans</a:t>
            </a:r>
            <a:r>
              <a:rPr lang="en-GB" dirty="0" smtClean="0"/>
              <a:t> les </a:t>
            </a:r>
            <a:r>
              <a:rPr lang="en-GB" dirty="0" err="1" smtClean="0"/>
              <a:t>domaines</a:t>
            </a:r>
            <a:r>
              <a:rPr lang="en-GB" dirty="0" smtClean="0"/>
              <a:t> </a:t>
            </a:r>
            <a:r>
              <a:rPr lang="en-GB" dirty="0" err="1" smtClean="0"/>
              <a:t>sanitaires</a:t>
            </a:r>
            <a:r>
              <a:rPr lang="en-GB" dirty="0" smtClean="0"/>
              <a:t> et </a:t>
            </a:r>
            <a:r>
              <a:rPr lang="en-GB" dirty="0" err="1" smtClean="0"/>
              <a:t>sociaux</a:t>
            </a:r>
            <a:endParaRPr lang="en-GB" dirty="0" smtClean="0"/>
          </a:p>
          <a:p>
            <a:r>
              <a:rPr lang="en-GB" dirty="0" smtClean="0"/>
              <a:t>Les </a:t>
            </a:r>
            <a:r>
              <a:rPr lang="en-GB" dirty="0" err="1" smtClean="0"/>
              <a:t>principales</a:t>
            </a:r>
            <a:r>
              <a:rPr lang="en-GB" dirty="0" smtClean="0"/>
              <a:t> differences qui les </a:t>
            </a:r>
            <a:r>
              <a:rPr lang="en-GB" dirty="0" err="1" smtClean="0"/>
              <a:t>distinguent</a:t>
            </a:r>
            <a:r>
              <a:rPr lang="en-GB" dirty="0" smtClean="0"/>
              <a:t> </a:t>
            </a:r>
            <a:r>
              <a:rPr lang="en-GB" dirty="0" err="1" smtClean="0"/>
              <a:t>tiennent</a:t>
            </a:r>
            <a:r>
              <a:rPr lang="en-GB" dirty="0" smtClean="0"/>
              <a:t>: </a:t>
            </a:r>
          </a:p>
          <a:p>
            <a:pPr lvl="1"/>
            <a:r>
              <a:rPr lang="en-GB" dirty="0" smtClean="0"/>
              <a:t>Au </a:t>
            </a:r>
            <a:r>
              <a:rPr lang="en-GB" dirty="0" err="1" smtClean="0"/>
              <a:t>statut</a:t>
            </a:r>
            <a:r>
              <a:rPr lang="en-GB" dirty="0" smtClean="0"/>
              <a:t> des </a:t>
            </a:r>
            <a:r>
              <a:rPr lang="en-GB" dirty="0" err="1" smtClean="0"/>
              <a:t>producteurs</a:t>
            </a:r>
            <a:r>
              <a:rPr lang="en-GB" dirty="0" smtClean="0"/>
              <a:t> de </a:t>
            </a:r>
            <a:r>
              <a:rPr lang="en-GB" dirty="0" err="1" smtClean="0"/>
              <a:t>soins</a:t>
            </a:r>
            <a:endParaRPr lang="en-GB" dirty="0" smtClean="0"/>
          </a:p>
          <a:p>
            <a:pPr lvl="1"/>
            <a:r>
              <a:rPr lang="en-GB" dirty="0" smtClean="0"/>
              <a:t>Au </a:t>
            </a:r>
            <a:r>
              <a:rPr lang="en-GB" dirty="0" smtClean="0"/>
              <a:t>type de protection </a:t>
            </a:r>
            <a:r>
              <a:rPr lang="en-GB" dirty="0" err="1" smtClean="0"/>
              <a:t>sociale</a:t>
            </a:r>
            <a:r>
              <a:rPr lang="en-GB" dirty="0" smtClean="0"/>
              <a:t> de la </a:t>
            </a:r>
            <a:r>
              <a:rPr lang="en-GB" dirty="0" smtClean="0"/>
              <a:t>population</a:t>
            </a:r>
          </a:p>
          <a:p>
            <a:pPr lvl="1"/>
            <a:r>
              <a:rPr lang="en-GB" dirty="0" smtClean="0"/>
              <a:t>Et </a:t>
            </a:r>
            <a:r>
              <a:rPr lang="en-GB" dirty="0" smtClean="0"/>
              <a:t>au mode de </a:t>
            </a:r>
            <a:r>
              <a:rPr lang="en-GB" dirty="0" err="1" smtClean="0"/>
              <a:t>financement</a:t>
            </a:r>
            <a:r>
              <a:rPr lang="en-GB" dirty="0" smtClean="0"/>
              <a:t> du </a:t>
            </a:r>
            <a:r>
              <a:rPr lang="en-GB" dirty="0" err="1" smtClean="0"/>
              <a:t>systéme</a:t>
            </a:r>
            <a:endParaRPr lang="en-GB" dirty="0" smtClean="0"/>
          </a:p>
          <a:p>
            <a:endParaRPr lang="en-GB"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normAutofit fontScale="90000"/>
          </a:bodyPr>
          <a:lstStyle/>
          <a:p>
            <a:r>
              <a:rPr lang="en-GB" dirty="0" smtClean="0"/>
              <a:t>Les </a:t>
            </a:r>
            <a:r>
              <a:rPr lang="en-GB" dirty="0" err="1" smtClean="0"/>
              <a:t>principaux</a:t>
            </a:r>
            <a:r>
              <a:rPr lang="en-GB" dirty="0" smtClean="0"/>
              <a:t> types de </a:t>
            </a:r>
            <a:r>
              <a:rPr lang="en-GB" dirty="0" err="1" smtClean="0"/>
              <a:t>systémes</a:t>
            </a:r>
            <a:r>
              <a:rPr lang="en-GB" dirty="0" smtClean="0"/>
              <a:t> de </a:t>
            </a:r>
            <a:r>
              <a:rPr lang="en-GB" dirty="0" err="1" smtClean="0"/>
              <a:t>sante</a:t>
            </a:r>
            <a:endParaRPr lang="en-GB" dirty="0"/>
          </a:p>
        </p:txBody>
      </p:sp>
      <p:sp>
        <p:nvSpPr>
          <p:cNvPr id="3" name="Espace réservé du contenu 2"/>
          <p:cNvSpPr>
            <a:spLocks noGrp="1"/>
          </p:cNvSpPr>
          <p:nvPr>
            <p:ph idx="1"/>
          </p:nvPr>
        </p:nvSpPr>
        <p:spPr/>
        <p:txBody>
          <a:bodyPr/>
          <a:lstStyle/>
          <a:p>
            <a:r>
              <a:rPr lang="en-GB" dirty="0" smtClean="0"/>
              <a:t>On </a:t>
            </a:r>
            <a:r>
              <a:rPr lang="en-GB" dirty="0" err="1" smtClean="0"/>
              <a:t>distingue</a:t>
            </a:r>
            <a:r>
              <a:rPr lang="en-GB" dirty="0" smtClean="0"/>
              <a:t> en </a:t>
            </a:r>
            <a:r>
              <a:rPr lang="en-GB" dirty="0" err="1" smtClean="0"/>
              <a:t>générale</a:t>
            </a:r>
            <a:r>
              <a:rPr lang="en-GB" dirty="0" smtClean="0"/>
              <a:t> </a:t>
            </a:r>
            <a:r>
              <a:rPr lang="en-GB" dirty="0" err="1" smtClean="0"/>
              <a:t>deux</a:t>
            </a:r>
            <a:r>
              <a:rPr lang="en-GB" dirty="0" smtClean="0"/>
              <a:t> </a:t>
            </a:r>
            <a:r>
              <a:rPr lang="fr-FR" dirty="0" err="1" smtClean="0"/>
              <a:t>systémes</a:t>
            </a:r>
            <a:r>
              <a:rPr lang="en-GB" dirty="0" smtClean="0"/>
              <a:t> </a:t>
            </a:r>
            <a:r>
              <a:rPr lang="en-GB" dirty="0" smtClean="0"/>
              <a:t>de santé </a:t>
            </a:r>
            <a:r>
              <a:rPr lang="en-GB" dirty="0" err="1" smtClean="0"/>
              <a:t>dans</a:t>
            </a:r>
            <a:r>
              <a:rPr lang="en-GB" dirty="0" smtClean="0"/>
              <a:t> le </a:t>
            </a:r>
            <a:r>
              <a:rPr lang="en-GB" dirty="0" err="1" smtClean="0"/>
              <a:t>monde</a:t>
            </a:r>
            <a:r>
              <a:rPr lang="en-GB" dirty="0" smtClean="0"/>
              <a:t>:</a:t>
            </a:r>
          </a:p>
          <a:p>
            <a:pPr lvl="1"/>
            <a:r>
              <a:rPr lang="en-GB" dirty="0" smtClean="0"/>
              <a:t>Le </a:t>
            </a:r>
            <a:r>
              <a:rPr lang="en-GB" dirty="0" err="1" smtClean="0"/>
              <a:t>systeme</a:t>
            </a:r>
            <a:r>
              <a:rPr lang="en-GB" dirty="0" smtClean="0"/>
              <a:t> </a:t>
            </a:r>
            <a:r>
              <a:rPr lang="fr-FR" dirty="0" smtClean="0"/>
              <a:t>centralisé</a:t>
            </a:r>
          </a:p>
          <a:p>
            <a:pPr lvl="1"/>
            <a:r>
              <a:rPr lang="en-GB" dirty="0" smtClean="0"/>
              <a:t>Le </a:t>
            </a:r>
            <a:r>
              <a:rPr lang="en-GB" dirty="0" err="1" smtClean="0"/>
              <a:t>Systéme</a:t>
            </a:r>
            <a:r>
              <a:rPr lang="en-GB" dirty="0" smtClean="0"/>
              <a:t> </a:t>
            </a:r>
            <a:r>
              <a:rPr lang="fr-FR" dirty="0" smtClean="0"/>
              <a:t>décentralisé</a:t>
            </a:r>
            <a:r>
              <a:rPr lang="en-GB" dirty="0" smtClean="0"/>
              <a:t> </a:t>
            </a:r>
            <a:endParaRPr lang="en-GB" dirty="0" smtClean="0"/>
          </a:p>
          <a:p>
            <a:pPr>
              <a:buNone/>
            </a:pPr>
            <a:endParaRPr lang="fr-FR" dirty="0" smtClean="0"/>
          </a:p>
          <a:p>
            <a:endParaRPr lang="en-GB"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normAutofit fontScale="90000"/>
          </a:bodyPr>
          <a:lstStyle/>
          <a:p>
            <a:r>
              <a:rPr lang="en-GB" dirty="0" smtClean="0"/>
              <a:t>Les </a:t>
            </a:r>
            <a:r>
              <a:rPr lang="en-GB" dirty="0" err="1" smtClean="0"/>
              <a:t>principaux</a:t>
            </a:r>
            <a:r>
              <a:rPr lang="en-GB" dirty="0" smtClean="0"/>
              <a:t> types de </a:t>
            </a:r>
            <a:r>
              <a:rPr lang="en-GB" dirty="0" err="1" smtClean="0"/>
              <a:t>systémes</a:t>
            </a:r>
            <a:r>
              <a:rPr lang="en-GB" dirty="0" smtClean="0"/>
              <a:t> de </a:t>
            </a:r>
            <a:r>
              <a:rPr lang="en-GB" dirty="0" err="1" smtClean="0"/>
              <a:t>sante</a:t>
            </a:r>
            <a:endParaRPr lang="en-GB" dirty="0"/>
          </a:p>
        </p:txBody>
      </p:sp>
      <p:sp>
        <p:nvSpPr>
          <p:cNvPr id="3" name="Espace réservé du contenu 2"/>
          <p:cNvSpPr>
            <a:spLocks noGrp="1"/>
          </p:cNvSpPr>
          <p:nvPr>
            <p:ph idx="1"/>
          </p:nvPr>
        </p:nvSpPr>
        <p:spPr/>
        <p:txBody>
          <a:bodyPr/>
          <a:lstStyle/>
          <a:p>
            <a:r>
              <a:rPr lang="fr-FR" dirty="0" smtClean="0"/>
              <a:t>Différences </a:t>
            </a:r>
            <a:r>
              <a:rPr lang="fr-FR" dirty="0" smtClean="0"/>
              <a:t>des deux (02) systèmes de santé.</a:t>
            </a:r>
          </a:p>
          <a:p>
            <a:endParaRPr lang="en-GB" dirty="0"/>
          </a:p>
        </p:txBody>
      </p:sp>
      <p:graphicFrame>
        <p:nvGraphicFramePr>
          <p:cNvPr id="5" name="Tableau 4"/>
          <p:cNvGraphicFramePr>
            <a:graphicFrameLocks noGrp="1"/>
          </p:cNvGraphicFramePr>
          <p:nvPr/>
        </p:nvGraphicFramePr>
        <p:xfrm>
          <a:off x="539552" y="3501008"/>
          <a:ext cx="7920880" cy="2200384"/>
        </p:xfrm>
        <a:graphic>
          <a:graphicData uri="http://schemas.openxmlformats.org/drawingml/2006/table">
            <a:tbl>
              <a:tblPr/>
              <a:tblGrid>
                <a:gridCol w="2260348"/>
                <a:gridCol w="1565696"/>
                <a:gridCol w="1324627"/>
                <a:gridCol w="1324627"/>
                <a:gridCol w="1445582"/>
              </a:tblGrid>
              <a:tr h="1089376">
                <a:tc>
                  <a:txBody>
                    <a:bodyPr/>
                    <a:lstStyle/>
                    <a:p>
                      <a:pPr algn="ctr">
                        <a:lnSpc>
                          <a:spcPct val="115000"/>
                        </a:lnSpc>
                        <a:spcAft>
                          <a:spcPts val="0"/>
                        </a:spcAft>
                      </a:pPr>
                      <a:r>
                        <a:rPr lang="fr-FR" sz="2400" dirty="0">
                          <a:latin typeface="Times New Roman"/>
                          <a:ea typeface="Times New Roman"/>
                          <a:cs typeface="Times New Roman"/>
                        </a:rPr>
                        <a:t>Système centralise</a:t>
                      </a:r>
                      <a:endParaRPr lang="fr-FR" sz="16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a:latin typeface="Times New Roman"/>
                          <a:ea typeface="Times New Roman"/>
                          <a:cs typeface="Times New Roman"/>
                        </a:rPr>
                        <a:t>Etat</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a:latin typeface="Times New Roman"/>
                          <a:ea typeface="Times New Roman"/>
                          <a:cs typeface="Times New Roman"/>
                        </a:rPr>
                        <a:t>Plan</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a:latin typeface="Times New Roman"/>
                          <a:ea typeface="Times New Roman"/>
                          <a:cs typeface="Times New Roman"/>
                        </a:rPr>
                        <a:t>Barème</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a:latin typeface="Times New Roman"/>
                          <a:ea typeface="Times New Roman"/>
                          <a:cs typeface="Times New Roman"/>
                        </a:rPr>
                        <a:t>Injonction</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1008">
                <a:tc>
                  <a:txBody>
                    <a:bodyPr/>
                    <a:lstStyle/>
                    <a:p>
                      <a:pPr algn="ctr">
                        <a:lnSpc>
                          <a:spcPct val="115000"/>
                        </a:lnSpc>
                        <a:spcAft>
                          <a:spcPts val="0"/>
                        </a:spcAft>
                      </a:pPr>
                      <a:r>
                        <a:rPr lang="fr-FR" sz="2400">
                          <a:latin typeface="Times New Roman"/>
                          <a:ea typeface="Times New Roman"/>
                          <a:cs typeface="Times New Roman"/>
                        </a:rPr>
                        <a:t>Système décentralisé</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dirty="0">
                          <a:latin typeface="Times New Roman"/>
                          <a:ea typeface="Times New Roman"/>
                          <a:cs typeface="Times New Roman"/>
                        </a:rPr>
                        <a:t>Individu</a:t>
                      </a:r>
                      <a:endParaRPr lang="fr-FR" sz="16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a:latin typeface="Times New Roman"/>
                          <a:ea typeface="Times New Roman"/>
                          <a:cs typeface="Times New Roman"/>
                        </a:rPr>
                        <a:t>Marché</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a:latin typeface="Times New Roman"/>
                          <a:ea typeface="Times New Roman"/>
                          <a:cs typeface="Times New Roman"/>
                        </a:rPr>
                        <a:t>Prix</a:t>
                      </a:r>
                      <a:endParaRPr lang="fr-FR" sz="160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2400" dirty="0">
                          <a:latin typeface="Times New Roman"/>
                          <a:ea typeface="Times New Roman"/>
                          <a:cs typeface="Times New Roman"/>
                        </a:rPr>
                        <a:t>Incitation</a:t>
                      </a:r>
                      <a:endParaRPr lang="fr-FR" sz="1600" dirty="0">
                        <a:latin typeface="Times New Roman"/>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normAutofit fontScale="92500" lnSpcReduction="10000"/>
          </a:bodyPr>
          <a:lstStyle/>
          <a:p>
            <a:r>
              <a:rPr lang="fr-FR" dirty="0" smtClean="0"/>
              <a:t>Système décentralisé au niveau des usagers et des producteurs de soins. Les usagers bénéficient d’une quadruple liberté:</a:t>
            </a:r>
          </a:p>
          <a:p>
            <a:r>
              <a:rPr lang="fr-FR" dirty="0" smtClean="0"/>
              <a:t>- Liberté de choix du producteur de soins</a:t>
            </a:r>
          </a:p>
          <a:p>
            <a:r>
              <a:rPr lang="fr-FR" dirty="0" smtClean="0"/>
              <a:t>- Liberté de s’adresser parmi eux à des producteurs de soins de divers catégories sans que la demande soit médiatisée par un « offreur primaire spécifique » comme en Grande Bretagne.</a:t>
            </a:r>
          </a:p>
          <a:p>
            <a:r>
              <a:rPr lang="fr-FR" dirty="0" smtClean="0"/>
              <a:t>- liberté de s’adresser à plusieurs producteurs de soins</a:t>
            </a:r>
          </a:p>
          <a:p>
            <a:r>
              <a:rPr lang="fr-FR" dirty="0" smtClean="0"/>
              <a:t>- liberté du choix de l’établissement de soins.</a:t>
            </a:r>
          </a:p>
          <a:p>
            <a:endParaRPr lang="en-GB"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normAutofit/>
          </a:bodyPr>
          <a:lstStyle/>
          <a:p>
            <a:r>
              <a:rPr lang="fr-FR" dirty="0" smtClean="0"/>
              <a:t>Quant aux producteurs de soins, ils ont entière liberté d’installation et de prescription.</a:t>
            </a:r>
          </a:p>
          <a:p>
            <a:r>
              <a:rPr lang="fr-FR" b="1" dirty="0" smtClean="0"/>
              <a:t> </a:t>
            </a:r>
            <a:endParaRPr lang="fr-FR" dirty="0" smtClean="0"/>
          </a:p>
          <a:p>
            <a:r>
              <a:rPr lang="fr-FR" b="1" dirty="0" smtClean="0"/>
              <a:t>3.2/ Centralisation</a:t>
            </a:r>
            <a:endParaRPr lang="fr-FR" dirty="0" smtClean="0"/>
          </a:p>
          <a:p>
            <a:r>
              <a:rPr lang="fr-FR" dirty="0" smtClean="0"/>
              <a:t>Le système français revêt par ailleurs un aspect centralisé lié au rôle des organismes d’assurance -maladies qui assurent l’essentiel du financement et au rôle de l’état.</a:t>
            </a:r>
          </a:p>
          <a:p>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a:bodyPr>
          <a:lstStyle/>
          <a:p>
            <a:pPr>
              <a:buNone/>
            </a:pPr>
            <a:r>
              <a:rPr lang="fr-FR" u="sng" dirty="0" smtClean="0"/>
              <a:t>Qu’est ce que la santé ? </a:t>
            </a:r>
          </a:p>
          <a:p>
            <a:r>
              <a:rPr lang="fr-FR" dirty="0" smtClean="0"/>
              <a:t>La santé est « l’état de quelqu’un dont l’organisme fonctionne normalement » (dictionnaire Larousse en cinq volumes).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normAutofit fontScale="90000"/>
          </a:bodyPr>
          <a:lstStyle/>
          <a:p>
            <a:r>
              <a:rPr lang="en-GB" dirty="0" smtClean="0"/>
              <a:t>Les </a:t>
            </a:r>
            <a:r>
              <a:rPr lang="en-GB" dirty="0" err="1" smtClean="0"/>
              <a:t>principaux</a:t>
            </a:r>
            <a:r>
              <a:rPr lang="en-GB" dirty="0" smtClean="0"/>
              <a:t> types de </a:t>
            </a:r>
            <a:r>
              <a:rPr lang="en-GB" dirty="0" err="1" smtClean="0"/>
              <a:t>systémes</a:t>
            </a:r>
            <a:r>
              <a:rPr lang="en-GB" dirty="0" smtClean="0"/>
              <a:t> de </a:t>
            </a:r>
            <a:r>
              <a:rPr lang="en-GB" dirty="0" err="1" smtClean="0"/>
              <a:t>sante</a:t>
            </a:r>
            <a:endParaRPr lang="en-GB" dirty="0"/>
          </a:p>
        </p:txBody>
      </p:sp>
      <p:sp>
        <p:nvSpPr>
          <p:cNvPr id="3" name="Espace réservé du contenu 2"/>
          <p:cNvSpPr>
            <a:spLocks noGrp="1"/>
          </p:cNvSpPr>
          <p:nvPr>
            <p:ph idx="1"/>
          </p:nvPr>
        </p:nvSpPr>
        <p:spPr/>
        <p:txBody>
          <a:bodyPr>
            <a:normAutofit fontScale="70000" lnSpcReduction="20000"/>
          </a:bodyPr>
          <a:lstStyle/>
          <a:p>
            <a:r>
              <a:rPr lang="fr-FR" dirty="0" smtClean="0"/>
              <a:t>1 / LES SYSTEMES CENTRALISES : L’exemple habituel est celui des systèmes de santé des pays de l’est). Le « National </a:t>
            </a:r>
            <a:r>
              <a:rPr lang="fr-FR" dirty="0" err="1" smtClean="0"/>
              <a:t>Health</a:t>
            </a:r>
            <a:r>
              <a:rPr lang="fr-FR" dirty="0" smtClean="0"/>
              <a:t> Service » (N.H.S.) anglais crée en 1948 par Beveridge en est un autre modèle. Ce système a été repris par plusieurs pays industrialisés (Portugal, suède, Italie, Islande, Danemark, Grèce, Nouvelle Zélande au Australie) Le système anglais Statut des producteurs de soins: la production de soins est assurée dans le cadre d’un monopole public. L’offre de soins a deux (02) composantes: • Les établissements hospitaliers : ils sont tous nationalisés et leurs praticiens sont des salariés du N.H.S. • Les praticiens généralistes : ils sont rémunérés selon le principe de la capitation (ancien impôt, taxe par tête). C’est-à-dire qu’ils perçoivent un montant forfaitaire par malade inscrit pour une année. Ils sont sous contrat avec le N.H.S. mais conservent le statut de praticiens indépendants. </a:t>
            </a:r>
            <a:endParaRPr lang="en-GB"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normAutofit fontScale="92500" lnSpcReduction="20000"/>
          </a:bodyPr>
          <a:lstStyle/>
          <a:p>
            <a:r>
              <a:rPr lang="en-GB" dirty="0" smtClean="0"/>
              <a:t>Un </a:t>
            </a:r>
            <a:r>
              <a:rPr lang="en-GB" dirty="0" err="1" smtClean="0"/>
              <a:t>systéme</a:t>
            </a:r>
            <a:r>
              <a:rPr lang="en-GB" dirty="0" smtClean="0"/>
              <a:t> </a:t>
            </a:r>
            <a:r>
              <a:rPr lang="en-GB" dirty="0" err="1" smtClean="0"/>
              <a:t>basé</a:t>
            </a:r>
            <a:r>
              <a:rPr lang="en-GB" dirty="0" smtClean="0"/>
              <a:t> </a:t>
            </a:r>
            <a:r>
              <a:rPr lang="en-GB" dirty="0" err="1" smtClean="0"/>
              <a:t>esssentielleme</a:t>
            </a:r>
            <a:r>
              <a:rPr lang="en-GB" dirty="0" smtClean="0"/>
              <a:t> t </a:t>
            </a:r>
            <a:r>
              <a:rPr lang="en-GB" dirty="0" err="1" smtClean="0"/>
              <a:t>sur</a:t>
            </a:r>
            <a:r>
              <a:rPr lang="en-GB" dirty="0" smtClean="0"/>
              <a:t> la </a:t>
            </a:r>
            <a:r>
              <a:rPr lang="en-GB" dirty="0" err="1" smtClean="0"/>
              <a:t>libre</a:t>
            </a:r>
            <a:r>
              <a:rPr lang="en-GB" dirty="0" smtClean="0"/>
              <a:t> </a:t>
            </a:r>
            <a:r>
              <a:rPr lang="en-GB" dirty="0" err="1" smtClean="0"/>
              <a:t>entreprise</a:t>
            </a:r>
            <a:r>
              <a:rPr lang="en-GB" dirty="0" smtClean="0"/>
              <a:t>:</a:t>
            </a:r>
          </a:p>
          <a:p>
            <a:r>
              <a:rPr lang="en-GB" dirty="0" err="1" smtClean="0"/>
              <a:t>L’usager</a:t>
            </a:r>
            <a:r>
              <a:rPr lang="en-GB" dirty="0" smtClean="0"/>
              <a:t> </a:t>
            </a:r>
            <a:r>
              <a:rPr lang="en-GB" dirty="0" err="1" smtClean="0"/>
              <a:t>est</a:t>
            </a:r>
            <a:r>
              <a:rPr lang="en-GB" dirty="0" smtClean="0"/>
              <a:t> soigné en </a:t>
            </a:r>
            <a:r>
              <a:rPr lang="en-GB" dirty="0" err="1" smtClean="0"/>
              <a:t>fonction</a:t>
            </a:r>
            <a:r>
              <a:rPr lang="en-GB" dirty="0" smtClean="0"/>
              <a:t> de </a:t>
            </a:r>
            <a:r>
              <a:rPr lang="en-GB" dirty="0" err="1" smtClean="0"/>
              <a:t>ses</a:t>
            </a:r>
            <a:r>
              <a:rPr lang="en-GB" dirty="0" smtClean="0"/>
              <a:t> </a:t>
            </a:r>
            <a:r>
              <a:rPr lang="en-GB" dirty="0" err="1" smtClean="0"/>
              <a:t>revenus</a:t>
            </a:r>
            <a:endParaRPr lang="en-GB" dirty="0" smtClean="0"/>
          </a:p>
          <a:p>
            <a:r>
              <a:rPr lang="en-GB" dirty="0" err="1" smtClean="0"/>
              <a:t>Iln’existe</a:t>
            </a:r>
            <a:r>
              <a:rPr lang="en-GB" dirty="0" smtClean="0"/>
              <a:t> pas de </a:t>
            </a:r>
            <a:r>
              <a:rPr lang="en-GB" dirty="0" err="1" smtClean="0"/>
              <a:t>systéme</a:t>
            </a:r>
            <a:r>
              <a:rPr lang="en-GB" dirty="0" smtClean="0"/>
              <a:t> </a:t>
            </a:r>
            <a:r>
              <a:rPr lang="en-GB" dirty="0" err="1" smtClean="0"/>
              <a:t>obligatoire</a:t>
            </a:r>
            <a:r>
              <a:rPr lang="en-GB" dirty="0" smtClean="0"/>
              <a:t> </a:t>
            </a:r>
            <a:r>
              <a:rPr lang="en-GB" dirty="0" err="1" smtClean="0"/>
              <a:t>d’assurance</a:t>
            </a:r>
            <a:r>
              <a:rPr lang="en-GB" dirty="0" smtClean="0"/>
              <a:t> </a:t>
            </a:r>
            <a:r>
              <a:rPr lang="en-GB" dirty="0" err="1" smtClean="0"/>
              <a:t>sociale</a:t>
            </a:r>
            <a:endParaRPr lang="en-GB" dirty="0" smtClean="0"/>
          </a:p>
          <a:p>
            <a:r>
              <a:rPr lang="en-GB" dirty="0" smtClean="0"/>
              <a:t>La population à </a:t>
            </a:r>
            <a:r>
              <a:rPr lang="en-GB" dirty="0" err="1" smtClean="0"/>
              <a:t>recours</a:t>
            </a:r>
            <a:r>
              <a:rPr lang="en-GB" dirty="0" smtClean="0"/>
              <a:t> à </a:t>
            </a:r>
            <a:r>
              <a:rPr lang="en-GB" dirty="0" err="1" smtClean="0"/>
              <a:t>l’assurance</a:t>
            </a:r>
            <a:r>
              <a:rPr lang="en-GB" dirty="0" smtClean="0"/>
              <a:t> </a:t>
            </a:r>
            <a:r>
              <a:rPr lang="en-GB" dirty="0" err="1" smtClean="0"/>
              <a:t>privée</a:t>
            </a:r>
            <a:r>
              <a:rPr lang="en-GB" dirty="0" smtClean="0"/>
              <a:t> à titre </a:t>
            </a:r>
            <a:r>
              <a:rPr lang="en-GB" dirty="0" err="1" smtClean="0"/>
              <a:t>individuel</a:t>
            </a:r>
            <a:r>
              <a:rPr lang="en-GB" dirty="0" smtClean="0"/>
              <a:t> </a:t>
            </a:r>
            <a:r>
              <a:rPr lang="en-GB" dirty="0" err="1" smtClean="0"/>
              <a:t>ou</a:t>
            </a:r>
            <a:r>
              <a:rPr lang="en-GB" dirty="0" smtClean="0"/>
              <a:t> par </a:t>
            </a:r>
            <a:r>
              <a:rPr lang="en-GB" dirty="0" err="1" smtClean="0"/>
              <a:t>l’intermediaire</a:t>
            </a:r>
            <a:r>
              <a:rPr lang="en-GB" dirty="0" smtClean="0"/>
              <a:t> des </a:t>
            </a:r>
            <a:r>
              <a:rPr lang="en-GB" dirty="0" err="1" smtClean="0"/>
              <a:t>emploueyrs</a:t>
            </a:r>
            <a:endParaRPr lang="en-GB" dirty="0" smtClean="0"/>
          </a:p>
          <a:p>
            <a:r>
              <a:rPr lang="en-GB" dirty="0" smtClean="0"/>
              <a:t>Les </a:t>
            </a:r>
            <a:r>
              <a:rPr lang="en-GB" dirty="0" err="1" smtClean="0"/>
              <a:t>loies</a:t>
            </a:r>
            <a:r>
              <a:rPr lang="en-GB" dirty="0" smtClean="0"/>
              <a:t> du </a:t>
            </a:r>
            <a:r>
              <a:rPr lang="en-GB" dirty="0" err="1" smtClean="0"/>
              <a:t>marché</a:t>
            </a:r>
            <a:r>
              <a:rPr lang="en-GB" dirty="0" smtClean="0"/>
              <a:t> </a:t>
            </a:r>
            <a:r>
              <a:rPr lang="en-GB" dirty="0" err="1" smtClean="0"/>
              <a:t>détermient</a:t>
            </a:r>
            <a:r>
              <a:rPr lang="en-GB" dirty="0" smtClean="0"/>
              <a:t> le </a:t>
            </a:r>
            <a:r>
              <a:rPr lang="en-GB" dirty="0" err="1" smtClean="0"/>
              <a:t>montant</a:t>
            </a:r>
            <a:r>
              <a:rPr lang="en-GB" dirty="0" smtClean="0"/>
              <a:t> des primes</a:t>
            </a:r>
          </a:p>
          <a:p>
            <a:r>
              <a:rPr lang="en-GB" dirty="0" err="1" smtClean="0"/>
              <a:t>L’etat</a:t>
            </a:r>
            <a:r>
              <a:rPr lang="en-GB" dirty="0" smtClean="0"/>
              <a:t> </a:t>
            </a:r>
            <a:r>
              <a:rPr lang="en-GB" dirty="0" err="1" smtClean="0"/>
              <a:t>intervient</a:t>
            </a:r>
            <a:r>
              <a:rPr lang="en-GB" dirty="0" smtClean="0"/>
              <a:t> de </a:t>
            </a:r>
            <a:r>
              <a:rPr lang="en-GB" dirty="0" err="1" smtClean="0"/>
              <a:t>façon</a:t>
            </a:r>
            <a:r>
              <a:rPr lang="en-GB" dirty="0" smtClean="0"/>
              <a:t> </a:t>
            </a:r>
            <a:r>
              <a:rPr lang="en-GB" dirty="0" err="1" smtClean="0"/>
              <a:t>trés</a:t>
            </a:r>
            <a:r>
              <a:rPr lang="en-GB" dirty="0" smtClean="0"/>
              <a:t> </a:t>
            </a:r>
            <a:r>
              <a:rPr lang="en-GB" dirty="0" err="1" smtClean="0"/>
              <a:t>limitée</a:t>
            </a:r>
            <a:r>
              <a:rPr lang="en-GB" dirty="0" smtClean="0"/>
              <a:t> pour aider les </a:t>
            </a:r>
            <a:r>
              <a:rPr lang="en-GB" dirty="0" err="1" smtClean="0"/>
              <a:t>couhces</a:t>
            </a:r>
            <a:r>
              <a:rPr lang="en-GB" dirty="0" smtClean="0"/>
              <a:t> </a:t>
            </a:r>
            <a:r>
              <a:rPr lang="en-GB" dirty="0" err="1" smtClean="0"/>
              <a:t>sociales</a:t>
            </a:r>
            <a:r>
              <a:rPr lang="en-GB" dirty="0" smtClean="0"/>
              <a:t> les plus </a:t>
            </a:r>
            <a:r>
              <a:rPr lang="en-GB" dirty="0" err="1" smtClean="0"/>
              <a:t>démunies</a:t>
            </a:r>
            <a:endParaRPr lang="en-GB" dirty="0" smtClean="0"/>
          </a:p>
          <a:p>
            <a:r>
              <a:rPr lang="en-GB" dirty="0" err="1" smtClean="0"/>
              <a:t>Cas</a:t>
            </a:r>
            <a:r>
              <a:rPr lang="en-GB" dirty="0" smtClean="0"/>
              <a:t> </a:t>
            </a:r>
            <a:r>
              <a:rPr lang="en-GB" dirty="0" err="1" smtClean="0"/>
              <a:t>usa</a:t>
            </a:r>
            <a:r>
              <a:rPr lang="en-GB" dirty="0" smtClean="0"/>
              <a:t>, </a:t>
            </a:r>
            <a:r>
              <a:rPr lang="en-GB" dirty="0" err="1" smtClean="0"/>
              <a:t>suisse</a:t>
            </a:r>
            <a:r>
              <a:rPr lang="en-GB" dirty="0" smtClean="0"/>
              <a:t> , </a:t>
            </a:r>
            <a:r>
              <a:rPr lang="en-GB" dirty="0" err="1" smtClean="0"/>
              <a:t>afrique</a:t>
            </a:r>
            <a:r>
              <a:rPr lang="en-GB" dirty="0" smtClean="0"/>
              <a:t> du </a:t>
            </a:r>
            <a:r>
              <a:rPr lang="en-GB" dirty="0" err="1" smtClean="0"/>
              <a:t>sud</a:t>
            </a:r>
            <a:r>
              <a:rPr lang="en-GB" dirty="0" smtClean="0"/>
              <a:t> </a:t>
            </a:r>
            <a:endParaRPr lang="en-GB"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normAutofit fontScale="92500" lnSpcReduction="20000"/>
          </a:bodyPr>
          <a:lstStyle/>
          <a:p>
            <a:r>
              <a:rPr lang="en-GB" dirty="0" smtClean="0"/>
              <a:t>2. un </a:t>
            </a:r>
            <a:r>
              <a:rPr lang="en-GB" dirty="0" err="1" smtClean="0"/>
              <a:t>systéme</a:t>
            </a:r>
            <a:r>
              <a:rPr lang="en-GB" dirty="0" smtClean="0"/>
              <a:t> à </a:t>
            </a:r>
            <a:r>
              <a:rPr lang="en-GB" dirty="0" err="1" smtClean="0"/>
              <a:t>sécurité</a:t>
            </a:r>
            <a:r>
              <a:rPr lang="en-GB" dirty="0" smtClean="0"/>
              <a:t> </a:t>
            </a:r>
            <a:r>
              <a:rPr lang="en-GB" dirty="0" err="1" smtClean="0"/>
              <a:t>sociale</a:t>
            </a:r>
            <a:r>
              <a:rPr lang="en-GB" dirty="0" smtClean="0"/>
              <a:t>:</a:t>
            </a:r>
          </a:p>
          <a:p>
            <a:r>
              <a:rPr lang="en-GB" dirty="0" smtClean="0"/>
              <a:t>La </a:t>
            </a:r>
            <a:r>
              <a:rPr lang="en-GB" dirty="0" err="1" smtClean="0"/>
              <a:t>société</a:t>
            </a:r>
            <a:r>
              <a:rPr lang="en-GB" dirty="0" smtClean="0"/>
              <a:t> </a:t>
            </a:r>
            <a:r>
              <a:rPr lang="en-GB" dirty="0" err="1" smtClean="0"/>
              <a:t>prend</a:t>
            </a:r>
            <a:r>
              <a:rPr lang="en-GB" dirty="0" smtClean="0"/>
              <a:t> </a:t>
            </a:r>
            <a:r>
              <a:rPr lang="en-GB" dirty="0" err="1" smtClean="0"/>
              <a:t>l’engagement</a:t>
            </a:r>
            <a:r>
              <a:rPr lang="en-GB" dirty="0" smtClean="0"/>
              <a:t> de </a:t>
            </a:r>
            <a:r>
              <a:rPr lang="en-GB" dirty="0" err="1" smtClean="0"/>
              <a:t>fournir</a:t>
            </a:r>
            <a:r>
              <a:rPr lang="en-GB" dirty="0" smtClean="0"/>
              <a:t> les </a:t>
            </a:r>
            <a:r>
              <a:rPr lang="en-GB" dirty="0" err="1" smtClean="0"/>
              <a:t>soins</a:t>
            </a:r>
            <a:r>
              <a:rPr lang="en-GB" dirty="0" smtClean="0"/>
              <a:t> de santé </a:t>
            </a:r>
            <a:r>
              <a:rPr lang="en-GB" dirty="0" err="1" smtClean="0"/>
              <a:t>considérés</a:t>
            </a:r>
            <a:r>
              <a:rPr lang="en-GB" dirty="0" smtClean="0"/>
              <a:t> </a:t>
            </a:r>
            <a:r>
              <a:rPr lang="en-GB" dirty="0" err="1" smtClean="0"/>
              <a:t>comme</a:t>
            </a:r>
            <a:r>
              <a:rPr lang="en-GB" dirty="0" smtClean="0"/>
              <a:t> un </a:t>
            </a:r>
            <a:r>
              <a:rPr lang="en-GB" dirty="0" err="1" smtClean="0"/>
              <a:t>droit</a:t>
            </a:r>
            <a:r>
              <a:rPr lang="en-GB" dirty="0" smtClean="0"/>
              <a:t> des </a:t>
            </a:r>
            <a:r>
              <a:rPr lang="en-GB" dirty="0" err="1" smtClean="0"/>
              <a:t>citoyens</a:t>
            </a:r>
            <a:endParaRPr lang="en-GB" dirty="0" smtClean="0"/>
          </a:p>
          <a:p>
            <a:r>
              <a:rPr lang="en-GB" dirty="0" err="1" smtClean="0"/>
              <a:t>Dans</a:t>
            </a:r>
            <a:r>
              <a:rPr lang="en-GB" dirty="0" smtClean="0"/>
              <a:t> la </a:t>
            </a:r>
            <a:r>
              <a:rPr lang="en-GB" dirty="0" err="1" smtClean="0"/>
              <a:t>pluspart</a:t>
            </a:r>
            <a:r>
              <a:rPr lang="en-GB" dirty="0" smtClean="0"/>
              <a:t> des </a:t>
            </a:r>
            <a:r>
              <a:rPr lang="en-GB" dirty="0" err="1" smtClean="0"/>
              <a:t>cas</a:t>
            </a:r>
            <a:r>
              <a:rPr lang="en-GB" dirty="0" smtClean="0"/>
              <a:t>, </a:t>
            </a:r>
            <a:r>
              <a:rPr lang="en-GB" dirty="0" err="1" smtClean="0"/>
              <a:t>il</a:t>
            </a:r>
            <a:r>
              <a:rPr lang="en-GB" dirty="0" smtClean="0"/>
              <a:t> </a:t>
            </a:r>
            <a:r>
              <a:rPr lang="en-GB" dirty="0" err="1" smtClean="0"/>
              <a:t>s’agit</a:t>
            </a:r>
            <a:r>
              <a:rPr lang="en-GB" dirty="0" smtClean="0"/>
              <a:t> d’un </a:t>
            </a:r>
            <a:r>
              <a:rPr lang="en-GB" dirty="0" err="1" smtClean="0"/>
              <a:t>systéme</a:t>
            </a:r>
            <a:r>
              <a:rPr lang="en-GB" dirty="0" smtClean="0"/>
              <a:t> de </a:t>
            </a:r>
            <a:r>
              <a:rPr lang="en-GB" dirty="0" err="1" smtClean="0"/>
              <a:t>remboursement</a:t>
            </a:r>
            <a:r>
              <a:rPr lang="en-GB" dirty="0" smtClean="0"/>
              <a:t> qui </a:t>
            </a:r>
            <a:r>
              <a:rPr lang="en-GB" dirty="0" err="1" smtClean="0"/>
              <a:t>est</a:t>
            </a:r>
            <a:r>
              <a:rPr lang="en-GB" dirty="0" smtClean="0"/>
              <a:t> u, </a:t>
            </a:r>
            <a:r>
              <a:rPr lang="en-GB" dirty="0" err="1" smtClean="0"/>
              <a:t>payement</a:t>
            </a:r>
            <a:r>
              <a:rPr lang="en-GB" dirty="0" smtClean="0"/>
              <a:t> </a:t>
            </a:r>
            <a:r>
              <a:rPr lang="en-GB" dirty="0" err="1" smtClean="0"/>
              <a:t>rétrospectif</a:t>
            </a:r>
            <a:r>
              <a:rPr lang="en-GB" dirty="0" smtClean="0"/>
              <a:t> </a:t>
            </a:r>
            <a:r>
              <a:rPr lang="en-GB" dirty="0" err="1" smtClean="0"/>
              <a:t>dans</a:t>
            </a:r>
            <a:r>
              <a:rPr lang="en-GB" dirty="0" smtClean="0"/>
              <a:t> </a:t>
            </a:r>
            <a:r>
              <a:rPr lang="en-GB" dirty="0" err="1" smtClean="0"/>
              <a:t>lequel</a:t>
            </a:r>
            <a:r>
              <a:rPr lang="en-GB" dirty="0" smtClean="0"/>
              <a:t> la profession </a:t>
            </a:r>
            <a:r>
              <a:rPr lang="en-GB" dirty="0" err="1" smtClean="0"/>
              <a:t>médicale</a:t>
            </a:r>
            <a:r>
              <a:rPr lang="en-GB" dirty="0" smtClean="0"/>
              <a:t> </a:t>
            </a:r>
            <a:r>
              <a:rPr lang="en-GB" dirty="0" err="1" smtClean="0"/>
              <a:t>reste</a:t>
            </a:r>
            <a:r>
              <a:rPr lang="en-GB" dirty="0" smtClean="0"/>
              <a:t> </a:t>
            </a:r>
            <a:r>
              <a:rPr lang="en-GB" dirty="0" err="1" smtClean="0"/>
              <a:t>essentiellement</a:t>
            </a:r>
            <a:r>
              <a:rPr lang="en-GB" dirty="0" smtClean="0"/>
              <a:t> </a:t>
            </a:r>
            <a:r>
              <a:rPr lang="en-GB" dirty="0" err="1" smtClean="0"/>
              <a:t>autonome</a:t>
            </a:r>
            <a:r>
              <a:rPr lang="en-GB" dirty="0" smtClean="0"/>
              <a:t> </a:t>
            </a:r>
            <a:r>
              <a:rPr lang="en-GB" dirty="0" err="1" smtClean="0"/>
              <a:t>établissant</a:t>
            </a:r>
            <a:r>
              <a:rPr lang="en-GB" dirty="0" smtClean="0"/>
              <a:t> des </a:t>
            </a:r>
            <a:r>
              <a:rPr lang="en-GB" dirty="0" err="1" smtClean="0"/>
              <a:t>modalités</a:t>
            </a:r>
            <a:r>
              <a:rPr lang="en-GB" dirty="0" smtClean="0"/>
              <a:t> </a:t>
            </a:r>
            <a:r>
              <a:rPr lang="en-GB" dirty="0" err="1" smtClean="0"/>
              <a:t>contractuélles</a:t>
            </a:r>
            <a:r>
              <a:rPr lang="en-GB" dirty="0" smtClean="0"/>
              <a:t> avec la </a:t>
            </a:r>
            <a:r>
              <a:rPr lang="en-GB" dirty="0" err="1" smtClean="0"/>
              <a:t>sécurité</a:t>
            </a:r>
            <a:r>
              <a:rPr lang="en-GB" dirty="0" smtClean="0"/>
              <a:t> </a:t>
            </a:r>
            <a:r>
              <a:rPr lang="en-GB" dirty="0" err="1" smtClean="0"/>
              <a:t>sociale</a:t>
            </a:r>
            <a:endParaRPr lang="en-GB" dirty="0" smtClean="0"/>
          </a:p>
          <a:p>
            <a:r>
              <a:rPr lang="en-GB" dirty="0" smtClean="0"/>
              <a:t>Le </a:t>
            </a:r>
            <a:r>
              <a:rPr lang="en-GB" dirty="0" err="1" smtClean="0"/>
              <a:t>systéme</a:t>
            </a:r>
            <a:r>
              <a:rPr lang="en-GB" dirty="0" smtClean="0"/>
              <a:t> </a:t>
            </a:r>
            <a:r>
              <a:rPr lang="en-GB" dirty="0" err="1" smtClean="0"/>
              <a:t>est</a:t>
            </a:r>
            <a:r>
              <a:rPr lang="en-GB" dirty="0" smtClean="0"/>
              <a:t> </a:t>
            </a:r>
            <a:r>
              <a:rPr lang="en-GB" dirty="0" err="1" smtClean="0"/>
              <a:t>financ</a:t>
            </a:r>
            <a:r>
              <a:rPr lang="en-GB" dirty="0" smtClean="0"/>
              <a:t>” par les </a:t>
            </a:r>
            <a:r>
              <a:rPr lang="en-GB" dirty="0" err="1" smtClean="0"/>
              <a:t>cotisatsions</a:t>
            </a:r>
            <a:r>
              <a:rPr lang="en-GB" dirty="0" smtClean="0"/>
              <a:t> </a:t>
            </a:r>
            <a:r>
              <a:rPr lang="en-GB" dirty="0" err="1" smtClean="0"/>
              <a:t>obligatoires</a:t>
            </a:r>
            <a:r>
              <a:rPr lang="en-GB" dirty="0" smtClean="0"/>
              <a:t> des </a:t>
            </a:r>
            <a:r>
              <a:rPr lang="en-GB" dirty="0" err="1" smtClean="0"/>
              <a:t>salariées</a:t>
            </a:r>
            <a:r>
              <a:rPr lang="en-GB" dirty="0" smtClean="0"/>
              <a:t> et des </a:t>
            </a:r>
            <a:r>
              <a:rPr lang="en-GB" dirty="0" err="1" smtClean="0"/>
              <a:t>employeurs</a:t>
            </a:r>
            <a:r>
              <a:rPr lang="en-GB" dirty="0" smtClean="0"/>
              <a:t> et par </a:t>
            </a:r>
            <a:r>
              <a:rPr lang="en-GB" dirty="0" err="1" smtClean="0"/>
              <a:t>l’etat</a:t>
            </a:r>
            <a:endParaRPr lang="en-GB" dirty="0" smtClean="0"/>
          </a:p>
          <a:p>
            <a:r>
              <a:rPr lang="en-GB" dirty="0" err="1" smtClean="0"/>
              <a:t>Cas</a:t>
            </a:r>
            <a:r>
              <a:rPr lang="en-GB" dirty="0" smtClean="0"/>
              <a:t> de </a:t>
            </a:r>
            <a:r>
              <a:rPr lang="en-GB" dirty="0" err="1" smtClean="0"/>
              <a:t>l’europe</a:t>
            </a:r>
            <a:r>
              <a:rPr lang="en-GB" dirty="0" smtClean="0"/>
              <a:t> de </a:t>
            </a:r>
            <a:r>
              <a:rPr lang="en-GB" dirty="0" err="1" smtClean="0"/>
              <a:t>l’ouest</a:t>
            </a:r>
            <a:r>
              <a:rPr lang="en-GB" dirty="0" smtClean="0"/>
              <a:t> et du </a:t>
            </a:r>
            <a:r>
              <a:rPr lang="en-GB" dirty="0" err="1" smtClean="0"/>
              <a:t>japon</a:t>
            </a:r>
            <a:endParaRPr lang="en-GB" dirty="0" smtClean="0"/>
          </a:p>
          <a:p>
            <a:endParaRPr lang="en-GB"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normAutofit fontScale="55000" lnSpcReduction="20000"/>
          </a:bodyPr>
          <a:lstStyle/>
          <a:p>
            <a:r>
              <a:rPr lang="en-GB" dirty="0" smtClean="0"/>
              <a:t>Le </a:t>
            </a:r>
            <a:r>
              <a:rPr lang="en-GB" dirty="0" err="1" smtClean="0"/>
              <a:t>systéme</a:t>
            </a:r>
            <a:r>
              <a:rPr lang="en-GB" dirty="0" smtClean="0"/>
              <a:t> de santé national:</a:t>
            </a:r>
          </a:p>
          <a:p>
            <a:r>
              <a:rPr lang="en-GB" dirty="0" smtClean="0"/>
              <a:t>Le prototype </a:t>
            </a:r>
            <a:r>
              <a:rPr lang="en-GB" dirty="0" err="1" smtClean="0"/>
              <a:t>est</a:t>
            </a:r>
            <a:r>
              <a:rPr lang="en-GB" dirty="0" smtClean="0"/>
              <a:t> le </a:t>
            </a:r>
            <a:r>
              <a:rPr lang="en-GB" dirty="0" err="1" smtClean="0"/>
              <a:t>systéme</a:t>
            </a:r>
            <a:r>
              <a:rPr lang="en-GB" dirty="0" smtClean="0"/>
              <a:t> </a:t>
            </a:r>
            <a:r>
              <a:rPr lang="en-GB" dirty="0" err="1" smtClean="0"/>
              <a:t>britannique</a:t>
            </a:r>
            <a:r>
              <a:rPr lang="en-GB" dirty="0" smtClean="0"/>
              <a:t>: le ,</a:t>
            </a:r>
            <a:r>
              <a:rPr lang="en-GB" dirty="0" err="1" smtClean="0"/>
              <a:t>ational</a:t>
            </a:r>
            <a:r>
              <a:rPr lang="en-GB" dirty="0" smtClean="0"/>
              <a:t> health service </a:t>
            </a:r>
            <a:r>
              <a:rPr lang="en-GB" dirty="0" err="1" smtClean="0"/>
              <a:t>nhs</a:t>
            </a:r>
            <a:r>
              <a:rPr lang="en-GB" dirty="0" smtClean="0"/>
              <a:t> , </a:t>
            </a:r>
            <a:r>
              <a:rPr lang="en-GB" dirty="0" err="1" smtClean="0"/>
              <a:t>seul</a:t>
            </a:r>
            <a:r>
              <a:rPr lang="en-GB" dirty="0" smtClean="0"/>
              <a:t> </a:t>
            </a:r>
            <a:r>
              <a:rPr lang="en-GB" dirty="0" err="1" smtClean="0"/>
              <a:t>systéme</a:t>
            </a:r>
            <a:r>
              <a:rPr lang="en-GB" dirty="0" smtClean="0"/>
              <a:t> </a:t>
            </a:r>
            <a:r>
              <a:rPr lang="en-GB" dirty="0" err="1" smtClean="0"/>
              <a:t>actuellement</a:t>
            </a:r>
            <a:r>
              <a:rPr lang="en-GB" dirty="0" smtClean="0"/>
              <a:t> </a:t>
            </a:r>
            <a:r>
              <a:rPr lang="en-GB" dirty="0" err="1" smtClean="0"/>
              <a:t>existant</a:t>
            </a:r>
            <a:r>
              <a:rPr lang="en-GB" dirty="0" smtClean="0"/>
              <a:t> de </a:t>
            </a:r>
            <a:r>
              <a:rPr lang="en-GB" dirty="0" err="1" smtClean="0"/>
              <a:t>médecine</a:t>
            </a:r>
            <a:r>
              <a:rPr lang="en-GB" dirty="0" smtClean="0"/>
              <a:t> </a:t>
            </a:r>
            <a:r>
              <a:rPr lang="en-GB" dirty="0" err="1" smtClean="0"/>
              <a:t>nationalisée</a:t>
            </a:r>
            <a:r>
              <a:rPr lang="en-GB" dirty="0" smtClean="0"/>
              <a:t> </a:t>
            </a:r>
            <a:r>
              <a:rPr lang="en-GB" dirty="0" err="1" smtClean="0"/>
              <a:t>dans</a:t>
            </a:r>
            <a:r>
              <a:rPr lang="en-GB" dirty="0" smtClean="0"/>
              <a:t> un pays </a:t>
            </a:r>
            <a:r>
              <a:rPr lang="en-GB" dirty="0" err="1" smtClean="0"/>
              <a:t>libéral</a:t>
            </a:r>
            <a:r>
              <a:rPr lang="en-GB" dirty="0" smtClean="0"/>
              <a:t> </a:t>
            </a:r>
            <a:r>
              <a:rPr lang="en-GB" dirty="0" err="1" smtClean="0"/>
              <a:t>capitalisste</a:t>
            </a:r>
            <a:endParaRPr lang="en-GB" dirty="0" smtClean="0"/>
          </a:p>
          <a:p>
            <a:r>
              <a:rPr lang="en-GB" dirty="0" err="1" smtClean="0"/>
              <a:t>Médecine</a:t>
            </a:r>
            <a:r>
              <a:rPr lang="en-GB" dirty="0" smtClean="0"/>
              <a:t> accessible à </a:t>
            </a:r>
            <a:r>
              <a:rPr lang="en-GB" dirty="0" err="1" smtClean="0"/>
              <a:t>tous</a:t>
            </a:r>
            <a:r>
              <a:rPr lang="en-GB" dirty="0" smtClean="0"/>
              <a:t>, </a:t>
            </a:r>
            <a:r>
              <a:rPr lang="en-GB" dirty="0" err="1" smtClean="0"/>
              <a:t>librement</a:t>
            </a:r>
            <a:r>
              <a:rPr lang="en-GB" dirty="0" smtClean="0"/>
              <a:t> et </a:t>
            </a:r>
            <a:r>
              <a:rPr lang="en-GB" dirty="0" err="1" smtClean="0"/>
              <a:t>gratuitement</a:t>
            </a:r>
            <a:r>
              <a:rPr lang="en-GB" dirty="0" smtClean="0"/>
              <a:t> (à </a:t>
            </a:r>
            <a:r>
              <a:rPr lang="en-GB" dirty="0" err="1" smtClean="0"/>
              <a:t>l’exception</a:t>
            </a:r>
            <a:r>
              <a:rPr lang="en-GB" dirty="0" smtClean="0"/>
              <a:t> </a:t>
            </a:r>
            <a:r>
              <a:rPr lang="en-GB" dirty="0" err="1" smtClean="0"/>
              <a:t>d’une</a:t>
            </a:r>
            <a:r>
              <a:rPr lang="en-GB" dirty="0" smtClean="0"/>
              <a:t> participation </a:t>
            </a:r>
            <a:r>
              <a:rPr lang="en-GB" dirty="0" err="1" smtClean="0"/>
              <a:t>forfaitaire</a:t>
            </a:r>
            <a:r>
              <a:rPr lang="en-GB" dirty="0" smtClean="0"/>
              <a:t> aux </a:t>
            </a:r>
            <a:r>
              <a:rPr lang="en-GB" dirty="0" err="1" smtClean="0"/>
              <a:t>frais</a:t>
            </a:r>
            <a:r>
              <a:rPr lang="en-GB" dirty="0" smtClean="0"/>
              <a:t> </a:t>
            </a:r>
            <a:r>
              <a:rPr lang="en-GB" dirty="0" err="1" smtClean="0"/>
              <a:t>pharmaceutiques</a:t>
            </a:r>
            <a:r>
              <a:rPr lang="en-GB" dirty="0" smtClean="0"/>
              <a:t>, </a:t>
            </a:r>
            <a:r>
              <a:rPr lang="en-GB" dirty="0" err="1" smtClean="0"/>
              <a:t>dentaires</a:t>
            </a:r>
            <a:r>
              <a:rPr lang="en-GB" dirty="0" smtClean="0"/>
              <a:t> et de </a:t>
            </a:r>
            <a:r>
              <a:rPr lang="en-GB" dirty="0" err="1" smtClean="0"/>
              <a:t>lunetterie</a:t>
            </a:r>
            <a:r>
              <a:rPr lang="en-GB" dirty="0" smtClean="0"/>
              <a:t>)</a:t>
            </a:r>
          </a:p>
          <a:p>
            <a:r>
              <a:rPr lang="en-GB" dirty="0" err="1" smtClean="0"/>
              <a:t>Basé</a:t>
            </a:r>
            <a:r>
              <a:rPr lang="en-GB" dirty="0" smtClean="0"/>
              <a:t> </a:t>
            </a:r>
            <a:r>
              <a:rPr lang="en-GB" dirty="0" err="1" smtClean="0"/>
              <a:t>sur</a:t>
            </a:r>
            <a:r>
              <a:rPr lang="en-GB" dirty="0" smtClean="0"/>
              <a:t> </a:t>
            </a:r>
            <a:r>
              <a:rPr lang="en-GB" dirty="0" err="1" smtClean="0"/>
              <a:t>une</a:t>
            </a:r>
            <a:r>
              <a:rPr lang="en-GB" dirty="0" smtClean="0"/>
              <a:t>  structure en </a:t>
            </a:r>
            <a:r>
              <a:rPr lang="en-GB" dirty="0" err="1" smtClean="0"/>
              <a:t>trois</a:t>
            </a:r>
            <a:r>
              <a:rPr lang="en-GB" dirty="0" smtClean="0"/>
              <a:t> parties </a:t>
            </a:r>
            <a:r>
              <a:rPr lang="en-GB" dirty="0" err="1" smtClean="0"/>
              <a:t>indépendanyes</a:t>
            </a:r>
            <a:r>
              <a:rPr lang="en-GB" dirty="0" smtClean="0"/>
              <a:t> </a:t>
            </a:r>
            <a:r>
              <a:rPr lang="en-GB" dirty="0" err="1" smtClean="0"/>
              <a:t>gérées</a:t>
            </a:r>
            <a:r>
              <a:rPr lang="en-GB" dirty="0" smtClean="0"/>
              <a:t> par des </a:t>
            </a:r>
            <a:r>
              <a:rPr lang="en-GB" dirty="0" err="1" smtClean="0"/>
              <a:t>organismes</a:t>
            </a:r>
            <a:r>
              <a:rPr lang="en-GB" dirty="0" smtClean="0"/>
              <a:t> </a:t>
            </a:r>
            <a:r>
              <a:rPr lang="en-GB" dirty="0" err="1" smtClean="0"/>
              <a:t>differents</a:t>
            </a:r>
            <a:r>
              <a:rPr lang="en-GB" dirty="0" smtClean="0"/>
              <a:t> relevant du </a:t>
            </a:r>
            <a:r>
              <a:rPr lang="en-GB" dirty="0" err="1" smtClean="0"/>
              <a:t>ministére</a:t>
            </a:r>
            <a:r>
              <a:rPr lang="en-GB" dirty="0" smtClean="0"/>
              <a:t> de la santé:</a:t>
            </a:r>
          </a:p>
          <a:p>
            <a:r>
              <a:rPr lang="en-GB" dirty="0" smtClean="0"/>
              <a:t>La </a:t>
            </a:r>
            <a:r>
              <a:rPr lang="en-GB" dirty="0" err="1" smtClean="0"/>
              <a:t>médecine</a:t>
            </a:r>
            <a:r>
              <a:rPr lang="en-GB" dirty="0" smtClean="0"/>
              <a:t> </a:t>
            </a:r>
            <a:r>
              <a:rPr lang="en-GB" dirty="0" err="1" smtClean="0"/>
              <a:t>omnipraticienne</a:t>
            </a:r>
            <a:r>
              <a:rPr lang="en-GB" dirty="0" smtClean="0"/>
              <a:t> de </a:t>
            </a:r>
            <a:r>
              <a:rPr lang="en-GB" dirty="0" err="1" smtClean="0"/>
              <a:t>ville</a:t>
            </a:r>
            <a:endParaRPr lang="en-GB" dirty="0" smtClean="0"/>
          </a:p>
          <a:p>
            <a:r>
              <a:rPr lang="en-GB" dirty="0" smtClean="0"/>
              <a:t>Ma </a:t>
            </a:r>
            <a:r>
              <a:rPr lang="en-GB" dirty="0" err="1" smtClean="0"/>
              <a:t>médecine</a:t>
            </a:r>
            <a:r>
              <a:rPr lang="en-GB" dirty="0" smtClean="0"/>
              <a:t> </a:t>
            </a:r>
            <a:r>
              <a:rPr lang="en-GB" dirty="0" err="1" smtClean="0"/>
              <a:t>spécialisée</a:t>
            </a:r>
            <a:r>
              <a:rPr lang="en-GB" dirty="0" smtClean="0"/>
              <a:t> </a:t>
            </a:r>
            <a:r>
              <a:rPr lang="en-GB" dirty="0" err="1" smtClean="0"/>
              <a:t>hospitaliére</a:t>
            </a:r>
            <a:r>
              <a:rPr lang="en-GB" dirty="0" smtClean="0"/>
              <a:t> pure</a:t>
            </a:r>
          </a:p>
          <a:p>
            <a:r>
              <a:rPr lang="en-GB" dirty="0" smtClean="0"/>
              <a:t>Les services </a:t>
            </a:r>
            <a:r>
              <a:rPr lang="en-GB" dirty="0" err="1" smtClean="0"/>
              <a:t>sociaux</a:t>
            </a:r>
            <a:r>
              <a:rPr lang="en-GB" dirty="0" smtClean="0"/>
              <a:t> et </a:t>
            </a:r>
            <a:r>
              <a:rPr lang="en-GB" dirty="0" err="1" smtClean="0"/>
              <a:t>préventifs</a:t>
            </a:r>
            <a:r>
              <a:rPr lang="en-GB" dirty="0" smtClean="0"/>
              <a:t> </a:t>
            </a:r>
            <a:r>
              <a:rPr lang="en-GB" dirty="0" err="1" smtClean="0"/>
              <a:t>organisés</a:t>
            </a:r>
            <a:r>
              <a:rPr lang="en-GB" dirty="0" smtClean="0"/>
              <a:t> par les </a:t>
            </a:r>
            <a:r>
              <a:rPr lang="en-GB" dirty="0" err="1" smtClean="0"/>
              <a:t>autorités</a:t>
            </a:r>
            <a:r>
              <a:rPr lang="en-GB" dirty="0" smtClean="0"/>
              <a:t> locales</a:t>
            </a:r>
          </a:p>
          <a:p>
            <a:r>
              <a:rPr lang="en-GB" dirty="0" smtClean="0"/>
              <a:t>Le </a:t>
            </a:r>
            <a:r>
              <a:rPr lang="en-GB" dirty="0" err="1" smtClean="0"/>
              <a:t>gouvernement</a:t>
            </a:r>
            <a:r>
              <a:rPr lang="en-GB" dirty="0" smtClean="0"/>
              <a:t> </a:t>
            </a:r>
            <a:r>
              <a:rPr lang="en-GB" dirty="0" err="1" smtClean="0"/>
              <a:t>fournit</a:t>
            </a:r>
            <a:r>
              <a:rPr lang="en-GB" dirty="0" smtClean="0"/>
              <a:t> les structures pour assurer les </a:t>
            </a:r>
            <a:r>
              <a:rPr lang="en-GB" dirty="0" err="1" smtClean="0"/>
              <a:t>soins</a:t>
            </a:r>
            <a:r>
              <a:rPr lang="en-GB" dirty="0" smtClean="0"/>
              <a:t>: les </a:t>
            </a:r>
            <a:r>
              <a:rPr lang="en-GB" dirty="0" err="1" smtClean="0"/>
              <a:t>établissement</a:t>
            </a:r>
            <a:r>
              <a:rPr lang="en-GB" dirty="0" smtClean="0"/>
              <a:t> </a:t>
            </a:r>
            <a:r>
              <a:rPr lang="en-GB" dirty="0" err="1" smtClean="0"/>
              <a:t>hodpitraliés</a:t>
            </a:r>
            <a:r>
              <a:rPr lang="en-GB" dirty="0" smtClean="0"/>
              <a:t> </a:t>
            </a:r>
            <a:r>
              <a:rPr lang="en-GB" dirty="0" err="1" smtClean="0"/>
              <a:t>sont</a:t>
            </a:r>
            <a:r>
              <a:rPr lang="en-GB" dirty="0" smtClean="0"/>
              <a:t> </a:t>
            </a:r>
            <a:r>
              <a:rPr lang="en-GB" dirty="0" err="1" smtClean="0"/>
              <a:t>tous</a:t>
            </a:r>
            <a:r>
              <a:rPr lang="en-GB" dirty="0" smtClean="0"/>
              <a:t>  </a:t>
            </a:r>
            <a:r>
              <a:rPr lang="en-GB" dirty="0" err="1" smtClean="0"/>
              <a:t>nationalisés</a:t>
            </a:r>
            <a:r>
              <a:rPr lang="en-GB" dirty="0" smtClean="0"/>
              <a:t> et  </a:t>
            </a:r>
            <a:r>
              <a:rPr lang="en-GB" dirty="0" err="1" smtClean="0"/>
              <a:t>leurs</a:t>
            </a:r>
            <a:r>
              <a:rPr lang="en-GB" dirty="0" smtClean="0"/>
              <a:t> </a:t>
            </a:r>
            <a:r>
              <a:rPr lang="en-GB" dirty="0" err="1" smtClean="0"/>
              <a:t>praticiens</a:t>
            </a:r>
            <a:r>
              <a:rPr lang="en-GB" dirty="0" smtClean="0"/>
              <a:t> </a:t>
            </a:r>
            <a:r>
              <a:rPr lang="en-GB" dirty="0" err="1" smtClean="0"/>
              <a:t>sont</a:t>
            </a:r>
            <a:r>
              <a:rPr lang="en-GB" dirty="0" smtClean="0"/>
              <a:t> </a:t>
            </a:r>
            <a:r>
              <a:rPr lang="en-GB" dirty="0" err="1" smtClean="0"/>
              <a:t>salariés</a:t>
            </a:r>
            <a:r>
              <a:rPr lang="en-GB" dirty="0" smtClean="0"/>
              <a:t> du </a:t>
            </a:r>
            <a:r>
              <a:rPr lang="en-GB" dirty="0" err="1" smtClean="0"/>
              <a:t>nhs</a:t>
            </a:r>
            <a:endParaRPr lang="en-GB" dirty="0" smtClean="0"/>
          </a:p>
          <a:p>
            <a:r>
              <a:rPr lang="en-GB" dirty="0" smtClean="0"/>
              <a:t>Les </a:t>
            </a:r>
            <a:r>
              <a:rPr lang="en-GB" dirty="0" err="1" smtClean="0"/>
              <a:t>médecins</a:t>
            </a:r>
            <a:r>
              <a:rPr lang="en-GB" dirty="0" smtClean="0"/>
              <a:t> </a:t>
            </a:r>
            <a:r>
              <a:rPr lang="en-GB" dirty="0" err="1" smtClean="0"/>
              <a:t>généralistes</a:t>
            </a:r>
            <a:r>
              <a:rPr lang="en-GB" dirty="0" smtClean="0"/>
              <a:t> </a:t>
            </a:r>
            <a:r>
              <a:rPr lang="en-GB" dirty="0" err="1" smtClean="0"/>
              <a:t>sont</a:t>
            </a:r>
            <a:r>
              <a:rPr lang="en-GB" dirty="0" smtClean="0"/>
              <a:t> </a:t>
            </a:r>
            <a:r>
              <a:rPr lang="en-GB" dirty="0" err="1" smtClean="0"/>
              <a:t>résponsables</a:t>
            </a:r>
            <a:r>
              <a:rPr lang="en-GB" dirty="0" smtClean="0"/>
              <a:t> des </a:t>
            </a:r>
            <a:r>
              <a:rPr lang="en-GB" dirty="0" err="1" smtClean="0"/>
              <a:t>soins</a:t>
            </a:r>
            <a:r>
              <a:rPr lang="en-GB" dirty="0" smtClean="0"/>
              <a:t> </a:t>
            </a:r>
            <a:r>
              <a:rPr lang="en-GB" dirty="0" err="1" smtClean="0"/>
              <a:t>d’une</a:t>
            </a:r>
            <a:r>
              <a:rPr lang="en-GB" dirty="0" smtClean="0"/>
              <a:t> population </a:t>
            </a:r>
            <a:r>
              <a:rPr lang="en-GB" dirty="0" err="1" smtClean="0"/>
              <a:t>donnée</a:t>
            </a:r>
            <a:r>
              <a:rPr lang="en-GB" dirty="0" smtClean="0"/>
              <a:t> et </a:t>
            </a:r>
            <a:r>
              <a:rPr lang="en-GB" dirty="0" err="1" smtClean="0"/>
              <a:t>payé</a:t>
            </a:r>
            <a:r>
              <a:rPr lang="en-GB" dirty="0" smtClean="0"/>
              <a:t> en </a:t>
            </a:r>
            <a:r>
              <a:rPr lang="en-GB" dirty="0" err="1" smtClean="0"/>
              <a:t>fonction</a:t>
            </a:r>
            <a:r>
              <a:rPr lang="en-GB" dirty="0" smtClean="0"/>
              <a:t> </a:t>
            </a:r>
            <a:r>
              <a:rPr lang="en-GB" dirty="0" err="1" smtClean="0"/>
              <a:t>d’individus</a:t>
            </a:r>
            <a:r>
              <a:rPr lang="en-GB" dirty="0" smtClean="0"/>
              <a:t> </a:t>
            </a:r>
            <a:r>
              <a:rPr lang="en-GB" dirty="0" err="1" smtClean="0"/>
              <a:t>dont</a:t>
            </a:r>
            <a:r>
              <a:rPr lang="en-GB" dirty="0" smtClean="0"/>
              <a:t> </a:t>
            </a:r>
            <a:r>
              <a:rPr lang="en-GB" dirty="0" err="1" smtClean="0"/>
              <a:t>ils</a:t>
            </a:r>
            <a:r>
              <a:rPr lang="en-GB" dirty="0" smtClean="0"/>
              <a:t> </a:t>
            </a:r>
            <a:r>
              <a:rPr lang="en-GB" dirty="0" err="1" smtClean="0"/>
              <a:t>ont</a:t>
            </a:r>
            <a:r>
              <a:rPr lang="en-GB" dirty="0" smtClean="0"/>
              <a:t> la charge</a:t>
            </a:r>
          </a:p>
          <a:p>
            <a:r>
              <a:rPr lang="en-GB" dirty="0" err="1" smtClean="0"/>
              <a:t>Ce</a:t>
            </a:r>
            <a:r>
              <a:rPr lang="en-GB" dirty="0" smtClean="0"/>
              <a:t> revenue des </a:t>
            </a:r>
            <a:r>
              <a:rPr lang="en-GB" dirty="0" err="1" smtClean="0"/>
              <a:t>médecins</a:t>
            </a:r>
            <a:r>
              <a:rPr lang="en-GB" dirty="0" smtClean="0"/>
              <a:t> </a:t>
            </a:r>
            <a:r>
              <a:rPr lang="en-GB" dirty="0" err="1" smtClean="0"/>
              <a:t>est</a:t>
            </a:r>
            <a:r>
              <a:rPr lang="en-GB" dirty="0" smtClean="0"/>
              <a:t> </a:t>
            </a:r>
            <a:r>
              <a:rPr lang="en-GB" dirty="0" err="1" smtClean="0"/>
              <a:t>ainsi</a:t>
            </a:r>
            <a:r>
              <a:rPr lang="en-GB" dirty="0" smtClean="0"/>
              <a:t> </a:t>
            </a:r>
            <a:r>
              <a:rPr lang="en-GB" dirty="0" err="1" smtClean="0"/>
              <a:t>indépendant</a:t>
            </a:r>
            <a:r>
              <a:rPr lang="en-GB" dirty="0" smtClean="0"/>
              <a:t> du volume des services</a:t>
            </a:r>
          </a:p>
          <a:p>
            <a:r>
              <a:rPr lang="en-GB" dirty="0" smtClean="0"/>
              <a:t>Les </a:t>
            </a:r>
            <a:r>
              <a:rPr lang="en-GB" dirty="0" err="1" smtClean="0"/>
              <a:t>médecins</a:t>
            </a:r>
            <a:r>
              <a:rPr lang="en-GB" dirty="0" smtClean="0"/>
              <a:t> </a:t>
            </a:r>
            <a:r>
              <a:rPr lang="en-GB" dirty="0" err="1" smtClean="0"/>
              <a:t>spécialistes</a:t>
            </a:r>
            <a:r>
              <a:rPr lang="en-GB" dirty="0" smtClean="0"/>
              <a:t> </a:t>
            </a:r>
            <a:r>
              <a:rPr lang="en-GB" dirty="0" err="1" smtClean="0"/>
              <a:t>travaillent</a:t>
            </a:r>
            <a:r>
              <a:rPr lang="en-GB" dirty="0" smtClean="0"/>
              <a:t> </a:t>
            </a:r>
            <a:r>
              <a:rPr lang="en-GB" dirty="0" err="1" smtClean="0"/>
              <a:t>dans</a:t>
            </a:r>
            <a:r>
              <a:rPr lang="en-GB" dirty="0" smtClean="0"/>
              <a:t> les </a:t>
            </a:r>
            <a:r>
              <a:rPr lang="en-GB" dirty="0" err="1" smtClean="0"/>
              <a:t>hopitaux</a:t>
            </a:r>
            <a:r>
              <a:rPr lang="en-GB" dirty="0" smtClean="0"/>
              <a:t> et </a:t>
            </a:r>
            <a:r>
              <a:rPr lang="en-GB" dirty="0" err="1" smtClean="0"/>
              <a:t>reçoivent</a:t>
            </a:r>
            <a:r>
              <a:rPr lang="en-GB" dirty="0" smtClean="0"/>
              <a:t> un </a:t>
            </a:r>
            <a:r>
              <a:rPr lang="en-GB" dirty="0" err="1" smtClean="0"/>
              <a:t>salaire</a:t>
            </a:r>
            <a:endParaRPr lang="en-GB"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GB"/>
          </a:p>
        </p:txBody>
      </p:sp>
      <p:sp>
        <p:nvSpPr>
          <p:cNvPr id="3" name="Espace réservé du contenu 2"/>
          <p:cNvSpPr>
            <a:spLocks noGrp="1"/>
          </p:cNvSpPr>
          <p:nvPr>
            <p:ph idx="1"/>
          </p:nvPr>
        </p:nvSpPr>
        <p:spPr/>
        <p:txBody>
          <a:bodyPr>
            <a:normAutofit fontScale="85000" lnSpcReduction="10000"/>
          </a:bodyPr>
          <a:lstStyle/>
          <a:p>
            <a:r>
              <a:rPr lang="en-GB" dirty="0" smtClean="0"/>
              <a:t>La </a:t>
            </a:r>
            <a:r>
              <a:rPr lang="en-GB" dirty="0" err="1" smtClean="0"/>
              <a:t>médecine</a:t>
            </a:r>
            <a:r>
              <a:rPr lang="en-GB" dirty="0" smtClean="0"/>
              <a:t> </a:t>
            </a:r>
            <a:r>
              <a:rPr lang="en-GB" dirty="0" err="1" smtClean="0"/>
              <a:t>étatisée</a:t>
            </a:r>
            <a:endParaRPr lang="en-GB" dirty="0" smtClean="0"/>
          </a:p>
          <a:p>
            <a:r>
              <a:rPr lang="en-GB" dirty="0" err="1" smtClean="0"/>
              <a:t>L’etat</a:t>
            </a:r>
            <a:r>
              <a:rPr lang="en-GB" dirty="0" smtClean="0"/>
              <a:t> </a:t>
            </a:r>
            <a:r>
              <a:rPr lang="en-GB" dirty="0" err="1" smtClean="0"/>
              <a:t>fournut</a:t>
            </a:r>
            <a:r>
              <a:rPr lang="en-GB" dirty="0" smtClean="0"/>
              <a:t> </a:t>
            </a:r>
            <a:r>
              <a:rPr lang="en-GB" dirty="0" err="1" smtClean="0"/>
              <a:t>lui</a:t>
            </a:r>
            <a:r>
              <a:rPr lang="en-GB" dirty="0" smtClean="0"/>
              <a:t> meme la </a:t>
            </a:r>
            <a:r>
              <a:rPr lang="en-GB" dirty="0" err="1" smtClean="0"/>
              <a:t>plupart</a:t>
            </a:r>
            <a:r>
              <a:rPr lang="en-GB" dirty="0" smtClean="0"/>
              <a:t> des services de santé</a:t>
            </a:r>
          </a:p>
          <a:p>
            <a:r>
              <a:rPr lang="en-GB" dirty="0" smtClean="0"/>
              <a:t>Il </a:t>
            </a:r>
            <a:r>
              <a:rPr lang="en-GB" dirty="0" err="1" smtClean="0"/>
              <a:t>posséde</a:t>
            </a:r>
            <a:r>
              <a:rPr lang="en-GB" dirty="0" smtClean="0"/>
              <a:t> et </a:t>
            </a:r>
            <a:r>
              <a:rPr lang="en-GB" dirty="0" err="1" smtClean="0"/>
              <a:t>gére</a:t>
            </a:r>
            <a:r>
              <a:rPr lang="en-GB" dirty="0" smtClean="0"/>
              <a:t> les installations</a:t>
            </a:r>
          </a:p>
          <a:p>
            <a:r>
              <a:rPr lang="en-GB" dirty="0" smtClean="0"/>
              <a:t>Il </a:t>
            </a:r>
            <a:r>
              <a:rPr lang="en-GB" dirty="0" err="1" smtClean="0"/>
              <a:t>recrute</a:t>
            </a:r>
            <a:r>
              <a:rPr lang="en-GB" dirty="0" smtClean="0"/>
              <a:t> et </a:t>
            </a:r>
            <a:r>
              <a:rPr lang="en-GB" dirty="0" err="1" smtClean="0"/>
              <a:t>emploie</a:t>
            </a:r>
            <a:r>
              <a:rPr lang="en-GB" dirty="0" smtClean="0"/>
              <a:t> les </a:t>
            </a:r>
            <a:r>
              <a:rPr lang="en-GB" dirty="0" err="1" smtClean="0"/>
              <a:t>professionnels</a:t>
            </a:r>
            <a:r>
              <a:rPr lang="en-GB" dirty="0" smtClean="0"/>
              <a:t> </a:t>
            </a:r>
            <a:r>
              <a:rPr lang="en-GB" dirty="0" err="1" smtClean="0"/>
              <a:t>payés</a:t>
            </a:r>
            <a:r>
              <a:rPr lang="en-GB" dirty="0" smtClean="0"/>
              <a:t> par </a:t>
            </a:r>
            <a:r>
              <a:rPr lang="en-GB" dirty="0" err="1" smtClean="0"/>
              <a:t>l’etat</a:t>
            </a:r>
            <a:endParaRPr lang="en-GB" dirty="0" smtClean="0"/>
          </a:p>
          <a:p>
            <a:r>
              <a:rPr lang="en-GB" dirty="0" err="1" smtClean="0"/>
              <a:t>Cas</a:t>
            </a:r>
            <a:r>
              <a:rPr lang="en-GB" dirty="0" smtClean="0"/>
              <a:t> </a:t>
            </a:r>
            <a:r>
              <a:rPr lang="en-GB" dirty="0" err="1" smtClean="0"/>
              <a:t>cuba</a:t>
            </a:r>
            <a:r>
              <a:rPr lang="en-GB" dirty="0" smtClean="0"/>
              <a:t> (et ex </a:t>
            </a:r>
            <a:r>
              <a:rPr lang="en-GB" dirty="0" err="1" smtClean="0"/>
              <a:t>urope</a:t>
            </a:r>
            <a:r>
              <a:rPr lang="en-GB" dirty="0" smtClean="0"/>
              <a:t> de </a:t>
            </a:r>
            <a:r>
              <a:rPr lang="en-GB" dirty="0" err="1" smtClean="0"/>
              <a:t>l’est</a:t>
            </a:r>
            <a:r>
              <a:rPr lang="en-GB" dirty="0" smtClean="0"/>
              <a:t>) </a:t>
            </a:r>
            <a:r>
              <a:rPr lang="en-GB" dirty="0" err="1" smtClean="0"/>
              <a:t>où</a:t>
            </a:r>
            <a:r>
              <a:rPr lang="en-GB" dirty="0" smtClean="0"/>
              <a:t> le </a:t>
            </a:r>
            <a:r>
              <a:rPr lang="en-GB" dirty="0" err="1" smtClean="0"/>
              <a:t>systéme</a:t>
            </a:r>
            <a:r>
              <a:rPr lang="en-GB" dirty="0" smtClean="0"/>
              <a:t> national de santé </a:t>
            </a:r>
            <a:r>
              <a:rPr lang="en-GB" dirty="0" err="1" smtClean="0"/>
              <a:t>mis</a:t>
            </a:r>
            <a:r>
              <a:rPr lang="en-GB" dirty="0" smtClean="0"/>
              <a:t> en place, </a:t>
            </a:r>
            <a:r>
              <a:rPr lang="en-GB" dirty="0" err="1" smtClean="0"/>
              <a:t>est</a:t>
            </a:r>
            <a:r>
              <a:rPr lang="en-GB" dirty="0" smtClean="0"/>
              <a:t> </a:t>
            </a:r>
            <a:r>
              <a:rPr lang="en-GB" dirty="0" err="1" smtClean="0"/>
              <a:t>bésé</a:t>
            </a:r>
            <a:r>
              <a:rPr lang="en-GB" dirty="0" smtClean="0"/>
              <a:t> </a:t>
            </a:r>
            <a:r>
              <a:rPr lang="en-GB" dirty="0" err="1" smtClean="0"/>
              <a:t>sur</a:t>
            </a:r>
            <a:r>
              <a:rPr lang="en-GB" dirty="0" smtClean="0"/>
              <a:t> </a:t>
            </a:r>
            <a:r>
              <a:rPr lang="en-GB" dirty="0" err="1" smtClean="0"/>
              <a:t>trois</a:t>
            </a:r>
            <a:r>
              <a:rPr lang="en-GB" dirty="0" smtClean="0"/>
              <a:t> </a:t>
            </a:r>
            <a:r>
              <a:rPr lang="en-GB" dirty="0" err="1" smtClean="0"/>
              <a:t>principaux</a:t>
            </a:r>
            <a:r>
              <a:rPr lang="en-GB" dirty="0" smtClean="0"/>
              <a:t> </a:t>
            </a:r>
            <a:r>
              <a:rPr lang="en-GB" dirty="0" err="1" smtClean="0"/>
              <a:t>fondamentaux</a:t>
            </a:r>
            <a:r>
              <a:rPr lang="en-GB" dirty="0" smtClean="0"/>
              <a:t>:</a:t>
            </a:r>
          </a:p>
          <a:p>
            <a:r>
              <a:rPr lang="en-GB" dirty="0" smtClean="0"/>
              <a:t>La </a:t>
            </a:r>
            <a:r>
              <a:rPr lang="en-GB" dirty="0" err="1" smtClean="0"/>
              <a:t>gratuité</a:t>
            </a:r>
            <a:r>
              <a:rPr lang="en-GB" dirty="0" smtClean="0"/>
              <a:t> de </a:t>
            </a:r>
            <a:r>
              <a:rPr lang="en-GB" dirty="0" err="1" smtClean="0"/>
              <a:t>tous</a:t>
            </a:r>
            <a:r>
              <a:rPr lang="en-GB" dirty="0" smtClean="0"/>
              <a:t> les </a:t>
            </a:r>
            <a:r>
              <a:rPr lang="en-GB" dirty="0" err="1" smtClean="0"/>
              <a:t>ervices</a:t>
            </a:r>
            <a:r>
              <a:rPr lang="en-GB" dirty="0" smtClean="0"/>
              <a:t> de santé</a:t>
            </a:r>
          </a:p>
          <a:p>
            <a:r>
              <a:rPr lang="en-GB" dirty="0" smtClean="0"/>
              <a:t>La participation de la populations aux </a:t>
            </a:r>
            <a:r>
              <a:rPr lang="en-GB" dirty="0" err="1" smtClean="0"/>
              <a:t>activités</a:t>
            </a:r>
            <a:r>
              <a:rPr lang="en-GB" dirty="0" smtClean="0"/>
              <a:t> de santé</a:t>
            </a:r>
          </a:p>
          <a:p>
            <a:r>
              <a:rPr lang="en-GB" dirty="0" err="1" smtClean="0"/>
              <a:t>L’integration</a:t>
            </a:r>
            <a:r>
              <a:rPr lang="en-GB" dirty="0" smtClean="0"/>
              <a:t> des services </a:t>
            </a:r>
            <a:r>
              <a:rPr lang="en-GB" dirty="0" err="1" smtClean="0"/>
              <a:t>dans</a:t>
            </a:r>
            <a:r>
              <a:rPr lang="en-GB" dirty="0" smtClean="0"/>
              <a:t> un programme </a:t>
            </a:r>
            <a:r>
              <a:rPr lang="en-GB" dirty="0" err="1" smtClean="0"/>
              <a:t>unifiée</a:t>
            </a:r>
            <a:r>
              <a:rPr lang="en-GB" dirty="0" smtClean="0"/>
              <a:t> des </a:t>
            </a:r>
            <a:r>
              <a:rPr lang="en-GB" dirty="0" err="1" smtClean="0"/>
              <a:t>soins</a:t>
            </a:r>
            <a:r>
              <a:rPr lang="en-GB" dirty="0" smtClean="0"/>
              <a:t> </a:t>
            </a:r>
            <a:r>
              <a:rPr lang="en-GB" dirty="0" err="1" smtClean="0"/>
              <a:t>préventifs</a:t>
            </a:r>
            <a:r>
              <a:rPr lang="en-GB" dirty="0" smtClean="0"/>
              <a:t> et </a:t>
            </a:r>
            <a:r>
              <a:rPr lang="en-GB" dirty="0" err="1" smtClean="0"/>
              <a:t>curatifs</a:t>
            </a:r>
            <a:endParaRPr lang="en-GB" dirty="0" smtClean="0"/>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lnSpcReduction="10000"/>
          </a:bodyPr>
          <a:lstStyle/>
          <a:p>
            <a:pPr>
              <a:buNone/>
            </a:pPr>
            <a:r>
              <a:rPr lang="fr-FR" u="sng" dirty="0" smtClean="0"/>
              <a:t>L’état de « bonne santé » et les besoins fondamentaux</a:t>
            </a:r>
          </a:p>
          <a:p>
            <a:r>
              <a:rPr lang="fr-FR" dirty="0" smtClean="0"/>
              <a:t>L’OMS fait référence à la notion de bien-être pour définir la santé. </a:t>
            </a:r>
          </a:p>
          <a:p>
            <a:r>
              <a:rPr lang="fr-FR" dirty="0" smtClean="0"/>
              <a:t>Le bien-être, selon l’OMS, peut être considéré comme la satisfaction des besoins et l’accomplissement des capacités physiques, intellectuelles et spirituelles. </a:t>
            </a:r>
          </a:p>
          <a:p>
            <a:r>
              <a:rPr lang="fr-FR" dirty="0" smtClean="0"/>
              <a:t>Ainsi, pour être en « bonne santé », les besoins fondamentaux doivent être satisfaits.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fontScale="92500"/>
          </a:bodyPr>
          <a:lstStyle/>
          <a:p>
            <a:pPr>
              <a:buNone/>
            </a:pPr>
            <a:r>
              <a:rPr lang="fr-FR" u="sng" dirty="0" smtClean="0"/>
              <a:t>L’état de « bonne santé » et les besoins fondamentaux</a:t>
            </a:r>
          </a:p>
          <a:p>
            <a:r>
              <a:rPr lang="fr-FR" dirty="0" smtClean="0"/>
              <a:t>Il s’agit, par exemple, des besoins : </a:t>
            </a:r>
          </a:p>
          <a:p>
            <a:pPr>
              <a:buNone/>
            </a:pPr>
            <a:r>
              <a:rPr lang="fr-FR" dirty="0" smtClean="0"/>
              <a:t>1. Nutritionnels : pouvoir manger et boire en quantité suffisante </a:t>
            </a:r>
          </a:p>
          <a:p>
            <a:pPr>
              <a:buNone/>
            </a:pPr>
            <a:r>
              <a:rPr lang="fr-FR" dirty="0" smtClean="0"/>
              <a:t>2. Sanitaires : propreté et hygiène </a:t>
            </a:r>
          </a:p>
          <a:p>
            <a:pPr>
              <a:buNone/>
            </a:pPr>
            <a:r>
              <a:rPr lang="fr-FR" dirty="0" smtClean="0"/>
              <a:t>3. Éducatifs : instruction et éducation en lien avec notre culture </a:t>
            </a:r>
          </a:p>
          <a:p>
            <a:pPr>
              <a:buNone/>
            </a:pPr>
            <a:r>
              <a:rPr lang="fr-FR" dirty="0" smtClean="0"/>
              <a:t>4. Sociaux : être en phase dans la société dans laquelle on vit. </a:t>
            </a:r>
          </a:p>
          <a:p>
            <a:pPr>
              <a:buNone/>
            </a:pPr>
            <a:r>
              <a:rPr lang="fr-FR" dirty="0" smtClean="0"/>
              <a:t>5. Affectifs </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dirty="0" smtClean="0"/>
              <a:t>Introduction</a:t>
            </a:r>
            <a:endParaRPr lang="en-GB" dirty="0"/>
          </a:p>
        </p:txBody>
      </p:sp>
      <p:sp>
        <p:nvSpPr>
          <p:cNvPr id="3" name="Espace réservé du contenu 2"/>
          <p:cNvSpPr>
            <a:spLocks noGrp="1"/>
          </p:cNvSpPr>
          <p:nvPr>
            <p:ph idx="1"/>
          </p:nvPr>
        </p:nvSpPr>
        <p:spPr/>
        <p:txBody>
          <a:bodyPr>
            <a:normAutofit/>
          </a:bodyPr>
          <a:lstStyle/>
          <a:p>
            <a:pPr>
              <a:buNone/>
            </a:pPr>
            <a:r>
              <a:rPr lang="fr-FR" u="sng" dirty="0" smtClean="0"/>
              <a:t>Définition de la santé publique </a:t>
            </a:r>
            <a:endParaRPr lang="en-GB" u="sng" dirty="0" smtClean="0"/>
          </a:p>
          <a:p>
            <a:r>
              <a:rPr lang="fr-FR" dirty="0" smtClean="0"/>
              <a:t>La santé publique prend en compte les dimensions d’organisation administrative, politique et économique. </a:t>
            </a:r>
          </a:p>
          <a:p>
            <a:endParaRPr lang="fr-FR" dirty="0" smtClean="0"/>
          </a:p>
          <a:p>
            <a:r>
              <a:rPr lang="fr-FR" dirty="0" smtClean="0"/>
              <a:t>La santé publique aborde l’organisation de la santé pour une collectivité, une population à un niveau individuel et à un niveau collectif.</a:t>
            </a: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20688"/>
            <a:ext cx="8229600" cy="1066800"/>
          </a:xfrm>
        </p:spPr>
        <p:txBody>
          <a:bodyPr/>
          <a:lstStyle/>
          <a:p>
            <a:r>
              <a:rPr lang="en-GB" dirty="0" smtClean="0"/>
              <a:t>Introduction</a:t>
            </a:r>
            <a:endParaRPr lang="en-GB" dirty="0"/>
          </a:p>
        </p:txBody>
      </p:sp>
      <p:sp>
        <p:nvSpPr>
          <p:cNvPr id="3" name="Espace réservé du contenu 2"/>
          <p:cNvSpPr>
            <a:spLocks noGrp="1"/>
          </p:cNvSpPr>
          <p:nvPr>
            <p:ph idx="1"/>
          </p:nvPr>
        </p:nvSpPr>
        <p:spPr>
          <a:xfrm>
            <a:off x="457200" y="1484784"/>
            <a:ext cx="8229600" cy="5089752"/>
          </a:xfrm>
        </p:spPr>
        <p:txBody>
          <a:bodyPr>
            <a:noAutofit/>
          </a:bodyPr>
          <a:lstStyle/>
          <a:p>
            <a:pPr>
              <a:buNone/>
            </a:pPr>
            <a:r>
              <a:rPr lang="fr-FR" sz="2000" b="1" u="sng" dirty="0" smtClean="0"/>
              <a:t>Définition de la santé publique </a:t>
            </a:r>
            <a:r>
              <a:rPr lang="en-GB" sz="2000" b="1" u="sng" dirty="0" smtClean="0"/>
              <a:t> </a:t>
            </a:r>
          </a:p>
          <a:p>
            <a:r>
              <a:rPr lang="fr-FR" sz="2000" dirty="0" smtClean="0"/>
              <a:t>L’OMS, en 1952, en donne la définition suivante :</a:t>
            </a:r>
          </a:p>
          <a:p>
            <a:pPr>
              <a:buNone/>
            </a:pPr>
            <a:r>
              <a:rPr lang="fr-FR" sz="2000" dirty="0" smtClean="0"/>
              <a:t>« La santé publique est </a:t>
            </a:r>
            <a:endParaRPr lang="fr-FR" sz="2000" dirty="0" smtClean="0"/>
          </a:p>
          <a:p>
            <a:pPr>
              <a:buFont typeface="Wingdings" pitchFamily="2" charset="2"/>
              <a:buChar char="ü"/>
            </a:pPr>
            <a:r>
              <a:rPr lang="fr-FR" sz="2000" dirty="0" smtClean="0"/>
              <a:t>la </a:t>
            </a:r>
            <a:r>
              <a:rPr lang="fr-FR" sz="2000" dirty="0" smtClean="0"/>
              <a:t>science et l’art de prévenir les maladies, de prolonger la vie et d’améliorer la santé et la vitalité mentale et physique des individus, </a:t>
            </a:r>
            <a:endParaRPr lang="fr-FR" sz="2000" dirty="0" smtClean="0"/>
          </a:p>
          <a:p>
            <a:pPr>
              <a:buFont typeface="Wingdings" pitchFamily="2" charset="2"/>
              <a:buChar char="ü"/>
            </a:pPr>
            <a:r>
              <a:rPr lang="fr-FR" sz="2000" dirty="0" smtClean="0"/>
              <a:t>par </a:t>
            </a:r>
            <a:r>
              <a:rPr lang="fr-FR" sz="2000" dirty="0" smtClean="0"/>
              <a:t>le moyen d’une action collective concertée </a:t>
            </a:r>
            <a:endParaRPr lang="fr-FR" sz="2000" dirty="0" smtClean="0"/>
          </a:p>
          <a:p>
            <a:pPr>
              <a:buFont typeface="Wingdings" pitchFamily="2" charset="2"/>
              <a:buChar char="ü"/>
            </a:pPr>
            <a:r>
              <a:rPr lang="fr-FR" sz="2000" dirty="0" smtClean="0"/>
              <a:t>visant </a:t>
            </a:r>
            <a:r>
              <a:rPr lang="fr-FR" sz="2000" dirty="0" smtClean="0"/>
              <a:t>à : </a:t>
            </a:r>
            <a:endParaRPr lang="fr-FR" sz="2000" dirty="0" smtClean="0"/>
          </a:p>
          <a:p>
            <a:pPr lvl="1">
              <a:buFont typeface="Arial" pitchFamily="34" charset="0"/>
              <a:buChar char="•"/>
            </a:pPr>
            <a:r>
              <a:rPr lang="fr-FR" sz="1800" dirty="0" smtClean="0"/>
              <a:t>assainir </a:t>
            </a:r>
            <a:r>
              <a:rPr lang="fr-FR" sz="1800" dirty="0" smtClean="0"/>
              <a:t>le milieu ; </a:t>
            </a:r>
            <a:endParaRPr lang="fr-FR" sz="1800" dirty="0" smtClean="0"/>
          </a:p>
          <a:p>
            <a:pPr lvl="1">
              <a:buFont typeface="Arial" pitchFamily="34" charset="0"/>
              <a:buChar char="•"/>
            </a:pPr>
            <a:r>
              <a:rPr lang="fr-FR" sz="1800" dirty="0" smtClean="0"/>
              <a:t>lutter </a:t>
            </a:r>
            <a:r>
              <a:rPr lang="fr-FR" sz="1800" dirty="0" smtClean="0"/>
              <a:t>contre les maladies ; </a:t>
            </a:r>
            <a:endParaRPr lang="fr-FR" sz="1800" dirty="0" smtClean="0"/>
          </a:p>
          <a:p>
            <a:pPr lvl="1">
              <a:buFont typeface="Arial" pitchFamily="34" charset="0"/>
              <a:buChar char="•"/>
            </a:pPr>
            <a:r>
              <a:rPr lang="fr-FR" sz="1800" dirty="0" smtClean="0"/>
              <a:t>enseigner </a:t>
            </a:r>
            <a:r>
              <a:rPr lang="fr-FR" sz="1800" dirty="0" smtClean="0"/>
              <a:t>les règles d’hygiène personnelle ; </a:t>
            </a:r>
            <a:endParaRPr lang="fr-FR" sz="1800" dirty="0" smtClean="0"/>
          </a:p>
          <a:p>
            <a:pPr lvl="1">
              <a:buFont typeface="Arial" pitchFamily="34" charset="0"/>
              <a:buChar char="•"/>
            </a:pPr>
            <a:r>
              <a:rPr lang="fr-FR" sz="1800" dirty="0" smtClean="0"/>
              <a:t>organiser </a:t>
            </a:r>
            <a:r>
              <a:rPr lang="fr-FR" sz="1800" dirty="0" smtClean="0"/>
              <a:t>des services médicaux et infirmiers en vue d’un diagnostic précoce et du traitement préventif des maladies </a:t>
            </a:r>
            <a:r>
              <a:rPr lang="fr-FR" sz="1800" dirty="0" smtClean="0"/>
              <a:t>;</a:t>
            </a:r>
          </a:p>
          <a:p>
            <a:pPr lvl="1">
              <a:buFont typeface="Arial" pitchFamily="34" charset="0"/>
              <a:buChar char="•"/>
            </a:pPr>
            <a:r>
              <a:rPr lang="fr-FR" sz="1800" dirty="0" smtClean="0"/>
              <a:t>mettre </a:t>
            </a:r>
            <a:r>
              <a:rPr lang="fr-FR" sz="1800" dirty="0" smtClean="0"/>
              <a:t>en œuvre des mesures sociales propres à </a:t>
            </a:r>
            <a:r>
              <a:rPr lang="fr-FR" sz="1800" dirty="0" smtClean="0"/>
              <a:t>assurer </a:t>
            </a:r>
            <a:r>
              <a:rPr lang="fr-FR" sz="1800" dirty="0" smtClean="0"/>
              <a:t>à chaque membre de la collectivité un niveau de vie compatible avec le maintien de la santé »</a:t>
            </a:r>
          </a:p>
          <a:p>
            <a:endParaRPr lang="en-GB"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r>
              <a:rPr lang="en-GB" dirty="0" smtClean="0"/>
              <a:t>Introduction </a:t>
            </a:r>
            <a:endParaRPr lang="en-GB" dirty="0"/>
          </a:p>
        </p:txBody>
      </p:sp>
      <p:sp>
        <p:nvSpPr>
          <p:cNvPr id="3" name="Espace réservé du contenu 2"/>
          <p:cNvSpPr>
            <a:spLocks noGrp="1"/>
          </p:cNvSpPr>
          <p:nvPr>
            <p:ph idx="1"/>
          </p:nvPr>
        </p:nvSpPr>
        <p:spPr/>
        <p:txBody>
          <a:bodyPr>
            <a:normAutofit/>
          </a:bodyPr>
          <a:lstStyle/>
          <a:p>
            <a:r>
              <a:rPr lang="fr-FR" dirty="0" smtClean="0"/>
              <a:t>La santé publique est aujourd’hui une discipline autonome qui s’occupe de l’état sanitaire d’une collectivité, de la santé globale des populations sous tous ces aspects : curatif, préventif, éducatif et social. </a:t>
            </a:r>
          </a:p>
          <a:p>
            <a:pPr>
              <a:buNone/>
            </a:pPr>
            <a:endParaRPr lang="fr-FR" dirty="0" smtClean="0"/>
          </a:p>
          <a:p>
            <a:pPr>
              <a:buNone/>
            </a:pPr>
            <a:endParaRPr lang="en-GB"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in">
  <a:themeElements>
    <a:clrScheme name="Urbai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i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i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377</TotalTime>
  <Words>2627</Words>
  <Application>Microsoft Office PowerPoint</Application>
  <PresentationFormat>Affichage à l'écran (4:3)</PresentationFormat>
  <Paragraphs>211</Paragraphs>
  <Slides>44</Slides>
  <Notes>0</Notes>
  <HiddenSlides>0</HiddenSlides>
  <MMClips>0</MMClips>
  <ScaleCrop>false</ScaleCrop>
  <HeadingPairs>
    <vt:vector size="4" baseType="variant">
      <vt:variant>
        <vt:lpstr>Thème</vt:lpstr>
      </vt:variant>
      <vt:variant>
        <vt:i4>1</vt:i4>
      </vt:variant>
      <vt:variant>
        <vt:lpstr>Titres des diapositives</vt:lpstr>
      </vt:variant>
      <vt:variant>
        <vt:i4>44</vt:i4>
      </vt:variant>
    </vt:vector>
  </HeadingPairs>
  <TitlesOfParts>
    <vt:vector size="45" baseType="lpstr">
      <vt:lpstr>Urbain</vt:lpstr>
      <vt:lpstr>Introduction à la santé public </vt:lpstr>
      <vt:lpstr>Introduction </vt:lpstr>
      <vt:lpstr>Introduction </vt:lpstr>
      <vt:lpstr>Introduction </vt:lpstr>
      <vt:lpstr>Introduction </vt:lpstr>
      <vt:lpstr>Introduction </vt:lpstr>
      <vt:lpstr>Introduction</vt:lpstr>
      <vt:lpstr>Introduction</vt:lpstr>
      <vt:lpstr>Introduction </vt:lpstr>
      <vt:lpstr>Introduction  </vt:lpstr>
      <vt:lpstr>La  démarche de santé publique</vt:lpstr>
      <vt:lpstr>La  démarche de santé publique</vt:lpstr>
      <vt:lpstr>La  démarche de santé publique</vt:lpstr>
      <vt:lpstr>La  démarche de santé publique</vt:lpstr>
      <vt:lpstr>La santé communautaire</vt:lpstr>
      <vt:lpstr>La santé communautaire</vt:lpstr>
      <vt:lpstr>LES SOINS PRIMAIRES </vt:lpstr>
      <vt:lpstr>LES SOINS PRIMAIRES </vt:lpstr>
      <vt:lpstr>LE SYSTEME DE SANTE</vt:lpstr>
      <vt:lpstr>LE SYSTEME DE SANTE</vt:lpstr>
      <vt:lpstr>LE SYSTEME DE SANTE</vt:lpstr>
      <vt:lpstr>Les acteurs du système de santé</vt:lpstr>
      <vt:lpstr>Les acteurs du système de santé</vt:lpstr>
      <vt:lpstr>Les acteurs du système de santé</vt:lpstr>
      <vt:lpstr>Les acteurs du système de santé</vt:lpstr>
      <vt:lpstr>L’organisation du système de santé </vt:lpstr>
      <vt:lpstr>Les objectifs d’un système de santé</vt:lpstr>
      <vt:lpstr>Les objectifs d’un système de santé</vt:lpstr>
      <vt:lpstr>Caractéristiques d’un système de santé</vt:lpstr>
      <vt:lpstr>Caractéristiques d’un système de santé</vt:lpstr>
      <vt:lpstr>Caractéristiques d’un système de santé</vt:lpstr>
      <vt:lpstr>Caractéristiques d’un système de santé</vt:lpstr>
      <vt:lpstr>Caractéristiques d’un système de santé</vt:lpstr>
      <vt:lpstr>Caractéristiques d’un système de santé</vt:lpstr>
      <vt:lpstr>Les principaux types de systèmes de sante</vt:lpstr>
      <vt:lpstr>Les principaux types de systémes de sante</vt:lpstr>
      <vt:lpstr>Les principaux types de systémes de sante</vt:lpstr>
      <vt:lpstr>Diapositive 38</vt:lpstr>
      <vt:lpstr>Diapositive 39</vt:lpstr>
      <vt:lpstr>Les principaux types de systémes de sante</vt:lpstr>
      <vt:lpstr>Diapositive 41</vt:lpstr>
      <vt:lpstr>Diapositive 42</vt:lpstr>
      <vt:lpstr>Diapositive 43</vt:lpstr>
      <vt:lpstr>Diapositive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à la santé public </dc:title>
  <dc:creator>hp</dc:creator>
  <cp:lastModifiedBy>hp</cp:lastModifiedBy>
  <cp:revision>12</cp:revision>
  <dcterms:created xsi:type="dcterms:W3CDTF">2018-10-14T13:43:53Z</dcterms:created>
  <dcterms:modified xsi:type="dcterms:W3CDTF">2018-10-15T06:04:35Z</dcterms:modified>
</cp:coreProperties>
</file>